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78" r:id="rId3"/>
    <p:sldId id="258" r:id="rId4"/>
    <p:sldId id="259" r:id="rId5"/>
    <p:sldId id="263" r:id="rId6"/>
    <p:sldId id="301" r:id="rId7"/>
    <p:sldId id="281" r:id="rId8"/>
    <p:sldId id="287" r:id="rId9"/>
    <p:sldId id="282" r:id="rId10"/>
    <p:sldId id="298" r:id="rId11"/>
    <p:sldId id="280" r:id="rId12"/>
    <p:sldId id="283" r:id="rId13"/>
    <p:sldId id="284" r:id="rId14"/>
    <p:sldId id="285" r:id="rId15"/>
    <p:sldId id="288" r:id="rId16"/>
    <p:sldId id="296" r:id="rId17"/>
    <p:sldId id="289" r:id="rId18"/>
    <p:sldId id="302" r:id="rId19"/>
    <p:sldId id="268" r:id="rId20"/>
    <p:sldId id="290" r:id="rId21"/>
    <p:sldId id="291" r:id="rId22"/>
    <p:sldId id="279" r:id="rId23"/>
    <p:sldId id="299" r:id="rId24"/>
    <p:sldId id="292" r:id="rId25"/>
    <p:sldId id="293" r:id="rId26"/>
    <p:sldId id="294" r:id="rId27"/>
    <p:sldId id="295" r:id="rId28"/>
    <p:sldId id="275" r:id="rId29"/>
    <p:sldId id="303" r:id="rId30"/>
    <p:sldId id="265" r:id="rId31"/>
    <p:sldId id="272" r:id="rId32"/>
    <p:sldId id="276" r:id="rId33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13B"/>
    <a:srgbClr val="23120A"/>
    <a:srgbClr val="148AD4"/>
    <a:srgbClr val="604335"/>
    <a:srgbClr val="57392C"/>
    <a:srgbClr val="03366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1" autoAdjust="0"/>
    <p:restoredTop sz="81630"/>
  </p:normalViewPr>
  <p:slideViewPr>
    <p:cSldViewPr snapToGrid="0" snapToObjects="1">
      <p:cViewPr>
        <p:scale>
          <a:sx n="170" d="100"/>
          <a:sy n="170" d="100"/>
        </p:scale>
        <p:origin x="216" y="-40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160F29-A1ED-3F44-BB97-367A272F4B26}" type="datetimeFigureOut">
              <a:rPr lang="en-US" smtClean="0"/>
              <a:t>6/26/17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97A8A-F54F-734A-B5A1-97C221F45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6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659B0-B716-914B-9E44-8FC77B7C230B}" type="datetimeFigureOut">
              <a:rPr lang="en-US" smtClean="0"/>
              <a:t>6/26/17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D0FFD-1480-264E-8D4E-AB4A9EA63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0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D0FFD-1480-264E-8D4E-AB4A9EA630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73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dirty="0" smtClean="0"/>
              <a:t>Transition: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dirty="0" smtClean="0"/>
              <a:t>We’ve just demonstrated </a:t>
            </a:r>
            <a:r>
              <a:rPr lang="en" dirty="0" smtClean="0"/>
              <a:t>how Visualforce</a:t>
            </a:r>
            <a:r>
              <a:rPr lang="en" baseline="0" dirty="0" smtClean="0"/>
              <a:t> </a:t>
            </a:r>
            <a:r>
              <a:rPr lang="en" dirty="0" smtClean="0"/>
              <a:t>pages can be included in Lightning with no modifications. But what if you wanted to have your</a:t>
            </a:r>
            <a:r>
              <a:rPr lang="en" baseline="0" dirty="0" smtClean="0"/>
              <a:t> Visualforce page display differently in lightning than in classic? </a:t>
            </a:r>
            <a:r>
              <a:rPr lang="en" dirty="0" smtClean="0"/>
              <a:t>Use </a:t>
            </a:r>
            <a:r>
              <a:rPr lang="en" dirty="0" err="1" smtClean="0"/>
              <a:t>UIThemeDisplayed</a:t>
            </a:r>
            <a:endParaRPr lang="en" dirty="0" smtClean="0"/>
          </a:p>
          <a:p>
            <a:pPr marL="0" marR="0" lvl="0" indent="0" algn="l" rtl="0">
              <a:spcBef>
                <a:spcPts val="0"/>
              </a:spcBef>
              <a:buNone/>
            </a:pPr>
            <a:endParaRPr lang="en" dirty="0" smtClean="0"/>
          </a:p>
          <a:p>
            <a:pPr marL="0" marR="0" lvl="0" indent="0" algn="l" rtl="0">
              <a:spcBef>
                <a:spcPts val="0"/>
              </a:spcBef>
              <a:buNone/>
            </a:pPr>
            <a:endParaRPr lang="en" dirty="0" smtClean="0"/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dirty="0" smtClean="0"/>
              <a:t>Now, your existing Visualforce pages don’t have to look the same way in Classic and Lightning -- You can make them better in Lightning!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dirty="0" smtClean="0"/>
              <a:t>You can deliver a better look and feel for you application by customizing your users’ Salesforce experience.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dirty="0" smtClean="0"/>
              <a:t>The functionality of the page will remain the same, but you can update the appearance to look like a modern web app.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lang="en" dirty="0" smtClean="0"/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dirty="0" smtClean="0"/>
              <a:t>Here’s something I like to do in my environments: Build one version of the CSS files for Salesforce Classic, and one version for Lightning.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lang="en" dirty="0" smtClean="0"/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dirty="0" smtClean="0"/>
              <a:t>I can use </a:t>
            </a:r>
            <a:r>
              <a:rPr lang="en" dirty="0" err="1" smtClean="0"/>
              <a:t>UIThemeDisplayed</a:t>
            </a:r>
            <a:r>
              <a:rPr lang="en" dirty="0" smtClean="0"/>
              <a:t>, and the render attribute of an </a:t>
            </a:r>
            <a:r>
              <a:rPr lang="en" dirty="0" err="1" smtClean="0"/>
              <a:t>outputPanel</a:t>
            </a:r>
            <a:r>
              <a:rPr lang="en" dirty="0" smtClean="0"/>
              <a:t> component to include the right version of stylesheets at runtime.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lang="en" dirty="0" smtClean="0"/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" dirty="0" smtClean="0"/>
              <a:t>Of course, this is front-end web development. There are many ways to display styles applicable to your user’s environment. Find the right one that works for you.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D0FFD-1480-264E-8D4E-AB4A9EA630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09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Transition:</a:t>
            </a:r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Writing a single Visualforce page was a simple task. But you have a more complex task ahead; hundreds of existing Visualforce pages. </a:t>
            </a:r>
            <a:r>
              <a:rPr lang="en-US" dirty="0" smtClean="0"/>
              <a:t>But when it comes to migrating to lightning, w</a:t>
            </a:r>
            <a:r>
              <a:rPr lang="en" dirty="0" err="1" smtClean="0"/>
              <a:t>hich</a:t>
            </a:r>
            <a:r>
              <a:rPr lang="en" dirty="0" smtClean="0"/>
              <a:t> pages deserve </a:t>
            </a:r>
            <a:r>
              <a:rPr lang="en-US" dirty="0" smtClean="0"/>
              <a:t>to</a:t>
            </a:r>
            <a:r>
              <a:rPr lang="en-US" baseline="0" dirty="0" smtClean="0"/>
              <a:t> be the</a:t>
            </a:r>
            <a:r>
              <a:rPr lang="en" dirty="0" smtClean="0"/>
              <a:t> focus of your development</a:t>
            </a:r>
            <a:r>
              <a:rPr lang="en-US" baseline="0" dirty="0" smtClean="0"/>
              <a:t> effort</a:t>
            </a:r>
            <a:r>
              <a:rPr lang="en" dirty="0" smtClean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D0FFD-1480-264E-8D4E-AB4A9EA630D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94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Transition:</a:t>
            </a:r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Writing a single Visualforce page was a simple task. But you have a more complex task ahead; hundreds of existing Visualforce pages. Which pages deserve the focus of your development?</a:t>
            </a:r>
          </a:p>
          <a:p>
            <a:pPr lvl="0">
              <a:spcBef>
                <a:spcPts val="0"/>
              </a:spcBef>
              <a:buNone/>
            </a:pPr>
            <a:endParaRPr lang="en" dirty="0" smtClean="0"/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What’s worked for some partners is to look at which Visualforce are </a:t>
            </a:r>
            <a:r>
              <a:rPr lang="en-US" dirty="0" smtClean="0"/>
              <a:t>pages are </a:t>
            </a:r>
            <a:r>
              <a:rPr lang="en" dirty="0" smtClean="0"/>
              <a:t>the</a:t>
            </a:r>
            <a:r>
              <a:rPr lang="en" baseline="0" dirty="0" smtClean="0"/>
              <a:t> most popular. We’ve added a new way to track how often your Visualforce page is viewed. You can query the </a:t>
            </a:r>
            <a:r>
              <a:rPr lang="en-US" baseline="0" dirty="0" smtClean="0"/>
              <a:t>newly created </a:t>
            </a:r>
            <a:r>
              <a:rPr lang="en" baseline="0" dirty="0" err="1" smtClean="0"/>
              <a:t>VisualforceAccessMetrics</a:t>
            </a:r>
            <a:r>
              <a:rPr lang="en" baseline="0" dirty="0" smtClean="0"/>
              <a:t> entity. </a:t>
            </a:r>
          </a:p>
          <a:p>
            <a:pPr lvl="0">
              <a:spcBef>
                <a:spcPts val="0"/>
              </a:spcBef>
              <a:buNone/>
            </a:pPr>
            <a:r>
              <a:rPr lang="en" baseline="0" dirty="0" smtClean="0"/>
              <a:t>Each entity tracks how many visits your Visualforce page has received</a:t>
            </a:r>
            <a:r>
              <a:rPr lang="en-US" baseline="0" dirty="0" smtClean="0"/>
              <a:t> on a given day</a:t>
            </a:r>
            <a:r>
              <a:rPr lang="en" baseline="0" dirty="0" smtClean="0"/>
              <a:t>. This can be accessed via SOQL queries</a:t>
            </a:r>
            <a:r>
              <a:rPr lang="en-US" baseline="0" dirty="0" smtClean="0"/>
              <a:t>.</a:t>
            </a:r>
            <a:endParaRPr lang="en" baseline="0" dirty="0" smtClean="0"/>
          </a:p>
          <a:p>
            <a:pPr lvl="0">
              <a:spcBef>
                <a:spcPts val="0"/>
              </a:spcBef>
              <a:buNone/>
            </a:pPr>
            <a:endParaRPr lang="en" dirty="0" smtClean="0"/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Note: </a:t>
            </a:r>
            <a:r>
              <a:rPr lang="en-US" dirty="0" smtClean="0"/>
              <a:t>Each</a:t>
            </a:r>
            <a:r>
              <a:rPr lang="en" baseline="0" dirty="0" smtClean="0"/>
              <a:t> </a:t>
            </a:r>
            <a:r>
              <a:rPr lang="en" baseline="0" dirty="0" err="1" smtClean="0"/>
              <a:t>VisualforceAccessMetric</a:t>
            </a:r>
            <a:r>
              <a:rPr lang="en-US" baseline="0" dirty="0" smtClean="0"/>
              <a:t> entity only exists for a period of 90 days</a:t>
            </a:r>
            <a:r>
              <a:rPr lang="en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D0FFD-1480-264E-8D4E-AB4A9EA630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34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</a:t>
            </a:r>
            <a:r>
              <a:rPr lang="en-US" baseline="0" dirty="0" smtClean="0"/>
              <a:t> we want to demonstrate how to migrate an existing Visualforce page and add some additional lightning integration along the way.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D0FFD-1480-264E-8D4E-AB4A9EA630D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71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took a look at our most popular Visualforce page. Which is</a:t>
            </a:r>
            <a:r>
              <a:rPr lang="en-US" baseline="0" dirty="0" smtClean="0"/>
              <a:t> a set of twitter timelines representing a contact’s favorite TV shows. More than just migrating this page to lightning we want to add some interaction with lightning components.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D0FFD-1480-264E-8D4E-AB4A9EA630D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Looking </a:t>
            </a:r>
            <a:r>
              <a:rPr lang="en-US" baseline="0" dirty="0" smtClean="0"/>
              <a:t>at </a:t>
            </a:r>
            <a:r>
              <a:rPr lang="en-US" baseline="0" dirty="0" err="1" smtClean="0"/>
              <a:t>lightningDesignSystem.com</a:t>
            </a:r>
            <a:r>
              <a:rPr lang="en-US" baseline="0" dirty="0" smtClean="0"/>
              <a:t>, we found a really cool radio button group that we can use for navigation. We want to use this bar to filter the list of twitter feeds. This will allow our</a:t>
            </a:r>
            <a:r>
              <a:rPr lang="en" dirty="0" smtClean="0"/>
              <a:t> organization to migrate to Lightning</a:t>
            </a:r>
            <a:r>
              <a:rPr lang="en-US" dirty="0" smtClean="0"/>
              <a:t> while adding some new functionality</a:t>
            </a:r>
            <a:r>
              <a:rPr lang="en" dirty="0" smtClean="0"/>
              <a:t>. Users will be happy to enable Lightning, because they get more features.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D0FFD-1480-264E-8D4E-AB4A9EA630D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74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to Demo from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D0FFD-1480-264E-8D4E-AB4A9EA630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57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D0FFD-1480-264E-8D4E-AB4A9EA630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63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D0FFD-1480-264E-8D4E-AB4A9EA630D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69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D0FFD-1480-264E-8D4E-AB4A9EA630D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65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Mike, one</a:t>
            </a:r>
            <a:r>
              <a:rPr lang="en-US" baseline="0" dirty="0" smtClean="0"/>
              <a:t> of the really cool things about Visualforce is how it allows us to easily integrate existing web </a:t>
            </a:r>
            <a:r>
              <a:rPr lang="en-US" baseline="0" dirty="0" err="1" smtClean="0"/>
              <a:t>api’s</a:t>
            </a:r>
            <a:r>
              <a:rPr lang="en-US" baseline="0" dirty="0" smtClean="0"/>
              <a:t> into our Visualforce pages. We want to show you a nuts and bolts example of this in action.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D0FFD-1480-264E-8D4E-AB4A9EA630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73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</a:t>
            </a:r>
            <a:r>
              <a:rPr lang="en-US" baseline="0" dirty="0" smtClean="0"/>
              <a:t> new head of Sales is really interested in driving social media engagement, so I found a code snippet, at </a:t>
            </a:r>
            <a:r>
              <a:rPr lang="en-US" baseline="0" dirty="0" err="1" smtClean="0"/>
              <a:t>dev.twitter.com</a:t>
            </a:r>
            <a:r>
              <a:rPr lang="en-US" baseline="0" dirty="0" smtClean="0"/>
              <a:t>, that allows us to display the last tweet a person sent. So to help out Sales, let’s see if we can find a way to integrate this code into Lightning.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D0FFD-1480-264E-8D4E-AB4A9EA630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57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now that we</a:t>
            </a:r>
            <a:r>
              <a:rPr lang="en-US" baseline="0" dirty="0" smtClean="0"/>
              <a:t> </a:t>
            </a:r>
            <a:r>
              <a:rPr lang="en-US" dirty="0" smtClean="0"/>
              <a:t>solemnly</a:t>
            </a:r>
            <a:r>
              <a:rPr lang="en-US" baseline="0" dirty="0" smtClean="0"/>
              <a:t> swore we’re up to no good, let’s take a look at the game plan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D0FFD-1480-264E-8D4E-AB4A9EA630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0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We’re just going to briefly</a:t>
            </a:r>
            <a:r>
              <a:rPr lang="en-US" baseline="0" dirty="0" smtClean="0"/>
              <a:t> cover this, since this technique is well known.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D0FFD-1480-264E-8D4E-AB4A9EA630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90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D0FFD-1480-264E-8D4E-AB4A9EA630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69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D0FFD-1480-264E-8D4E-AB4A9EA630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10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D0FFD-1480-264E-8D4E-AB4A9EA630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59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D0FFD-1480-264E-8D4E-AB4A9EA630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18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6" Type="http://schemas.openxmlformats.org/officeDocument/2006/relationships/image" Target="../media/image5.png"/><Relationship Id="rId7" Type="http://schemas.openxmlformats.org/officeDocument/2006/relationships/image" Target="../media/image6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tiff"/><Relationship Id="rId5" Type="http://schemas.openxmlformats.org/officeDocument/2006/relationships/image" Target="../media/image6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tiff"/><Relationship Id="rId5" Type="http://schemas.openxmlformats.org/officeDocument/2006/relationships/image" Target="../media/image6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tiff"/><Relationship Id="rId5" Type="http://schemas.openxmlformats.org/officeDocument/2006/relationships/image" Target="../media/image6.tif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4.tiff"/><Relationship Id="rId5" Type="http://schemas.openxmlformats.org/officeDocument/2006/relationships/image" Target="../media/image6.tiff"/><Relationship Id="rId6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tif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6.tiff"/><Relationship Id="rId5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tif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tif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2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4.tiff"/><Relationship Id="rId8" Type="http://schemas.openxmlformats.org/officeDocument/2006/relationships/image" Target="../media/image6.tiff"/><Relationship Id="rId9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tif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tif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Sub Tit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/>
          <a:srcRect l="35166" r="3699"/>
          <a:stretch/>
        </p:blipFill>
        <p:spPr>
          <a:xfrm>
            <a:off x="0" y="-90709"/>
            <a:ext cx="9191874" cy="526709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64" r="25103"/>
          <a:stretch/>
        </p:blipFill>
        <p:spPr>
          <a:xfrm>
            <a:off x="213005" y="-284277"/>
            <a:ext cx="5845067" cy="6222999"/>
          </a:xfrm>
          <a:prstGeom prst="rect">
            <a:avLst/>
          </a:prstGeom>
        </p:spPr>
      </p:pic>
      <p:pic>
        <p:nvPicPr>
          <p:cNvPr id="11" name="Picture 10" descr="2017-03-550x248-tdx-homepage-img-logo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67" b="15342"/>
          <a:stretch/>
        </p:blipFill>
        <p:spPr>
          <a:xfrm>
            <a:off x="6487905" y="4612011"/>
            <a:ext cx="2413000" cy="3382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5"/>
          <a:srcRect l="66972"/>
          <a:stretch/>
        </p:blipFill>
        <p:spPr>
          <a:xfrm>
            <a:off x="5880850" y="200534"/>
            <a:ext cx="3020055" cy="19043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5"/>
          <a:srcRect l="-6485" t="18063" r="73457" b="-18063"/>
          <a:stretch/>
        </p:blipFill>
        <p:spPr>
          <a:xfrm>
            <a:off x="4942922" y="707247"/>
            <a:ext cx="2095286" cy="1321197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-230820" y="2096055"/>
            <a:ext cx="7065818" cy="806268"/>
          </a:xfrm>
        </p:spPr>
        <p:txBody>
          <a:bodyPr anchor="ctr">
            <a:normAutofit/>
          </a:bodyPr>
          <a:lstStyle>
            <a:lvl1pPr algn="ctr">
              <a:lnSpc>
                <a:spcPts val="3100"/>
              </a:lnSpc>
              <a:defRPr sz="30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alesforce Sans bold"/>
                <a:cs typeface="Salesforce Sans bold"/>
              </a:defRPr>
            </a:lvl1pPr>
          </a:lstStyle>
          <a:p>
            <a:r>
              <a:rPr lang="en-US" dirty="0" smtClean="0"/>
              <a:t>Lorem Ipsum Dolor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230820" y="2895705"/>
            <a:ext cx="7065817" cy="383081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22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932510" y="3966323"/>
            <a:ext cx="2739159" cy="653947"/>
          </a:xfrm>
        </p:spPr>
        <p:txBody>
          <a:bodyPr anchor="ctr"/>
          <a:lstStyle>
            <a:lvl1pPr marL="0" indent="0" algn="ctr">
              <a:lnSpc>
                <a:spcPct val="70000"/>
              </a:lnSpc>
              <a:buNone/>
              <a:defRPr sz="1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Name</a:t>
            </a:r>
          </a:p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pic>
        <p:nvPicPr>
          <p:cNvPr id="18" name="Picture 17" descr="tdx-watermar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79" y="1706590"/>
            <a:ext cx="1774799" cy="17747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1600" y="3755531"/>
            <a:ext cx="494608" cy="36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55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336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2714" y="952500"/>
            <a:ext cx="2745640" cy="399132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 descr="trailheadx_grey-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59" y="4716862"/>
            <a:ext cx="1701800" cy="193387"/>
          </a:xfrm>
          <a:prstGeom prst="rect">
            <a:avLst/>
          </a:prstGeom>
        </p:spPr>
      </p:pic>
      <p:pic>
        <p:nvPicPr>
          <p:cNvPr id="11" name="Picture 10" descr="2015sf_Primary_noTag2_logo_RGB_V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530" y="4584955"/>
            <a:ext cx="658736" cy="4572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half" idx="10"/>
          </p:nvPr>
        </p:nvSpPr>
        <p:spPr>
          <a:xfrm>
            <a:off x="6224626" y="952500"/>
            <a:ext cx="2745640" cy="399132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1"/>
          </p:nvPr>
        </p:nvSpPr>
        <p:spPr>
          <a:xfrm>
            <a:off x="3218670" y="952500"/>
            <a:ext cx="2745640" cy="399132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00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336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trailheadx_grey-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59" y="4716862"/>
            <a:ext cx="1701800" cy="193387"/>
          </a:xfrm>
          <a:prstGeom prst="rect">
            <a:avLst/>
          </a:prstGeom>
        </p:spPr>
      </p:pic>
      <p:pic>
        <p:nvPicPr>
          <p:cNvPr id="9" name="Picture 8" descr="2015sf_Primary_noTag2_logo_RGB_V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530" y="4584955"/>
            <a:ext cx="658736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99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7743" y="205979"/>
            <a:ext cx="8802523" cy="632221"/>
          </a:xfrm>
        </p:spPr>
        <p:txBody>
          <a:bodyPr/>
          <a:lstStyle>
            <a:lvl1pPr algn="l">
              <a:defRPr>
                <a:solidFill>
                  <a:srgbClr val="0336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idx="1"/>
          </p:nvPr>
        </p:nvSpPr>
        <p:spPr>
          <a:xfrm>
            <a:off x="167743" y="952500"/>
            <a:ext cx="8802523" cy="3975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 descr="trailheadx_grey-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59" y="4716862"/>
            <a:ext cx="1701800" cy="193387"/>
          </a:xfrm>
          <a:prstGeom prst="rect">
            <a:avLst/>
          </a:prstGeom>
        </p:spPr>
      </p:pic>
      <p:pic>
        <p:nvPicPr>
          <p:cNvPr id="8" name="Picture 7" descr="2015sf_Primary_noTag2_logo_RGB_V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530" y="4584955"/>
            <a:ext cx="658736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62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02"/>
          <p:cNvPicPr preferRelativeResize="0"/>
          <p:nvPr userDrawn="1"/>
        </p:nvPicPr>
        <p:blipFill rotWithShape="1">
          <a:blip r:embed="rId2">
            <a:alphaModFix/>
          </a:blip>
          <a:srcRect b="14270"/>
          <a:stretch/>
        </p:blipFill>
        <p:spPr>
          <a:xfrm>
            <a:off x="131099" y="981191"/>
            <a:ext cx="8881802" cy="35969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336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220217" y="1258142"/>
            <a:ext cx="8703566" cy="32304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ourier New"/>
                <a:cs typeface="Courier New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7" name="Picture 6" descr="trailheadx_grey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59" y="4716862"/>
            <a:ext cx="1701800" cy="193387"/>
          </a:xfrm>
          <a:prstGeom prst="rect">
            <a:avLst/>
          </a:prstGeom>
        </p:spPr>
      </p:pic>
      <p:pic>
        <p:nvPicPr>
          <p:cNvPr id="11" name="Picture 10" descr="2015sf_Primary_noTag2_logo_RGB_V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530" y="4584955"/>
            <a:ext cx="658736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20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102"/>
          <p:cNvPicPr preferRelativeResize="0"/>
          <p:nvPr userDrawn="1"/>
        </p:nvPicPr>
        <p:blipFill rotWithShape="1">
          <a:blip r:embed="rId2">
            <a:alphaModFix/>
          </a:blip>
          <a:srcRect b="14270"/>
          <a:stretch/>
        </p:blipFill>
        <p:spPr>
          <a:xfrm>
            <a:off x="131099" y="981191"/>
            <a:ext cx="8881802" cy="40390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336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220217" y="1258141"/>
            <a:ext cx="8703566" cy="365750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ourier New"/>
                <a:cs typeface="Courier New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5524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5989" t="5225" r="26914" b="27740"/>
          <a:stretch/>
        </p:blipFill>
        <p:spPr>
          <a:xfrm>
            <a:off x="1" y="-18371"/>
            <a:ext cx="9143999" cy="5161871"/>
          </a:xfrm>
          <a:prstGeom prst="rect">
            <a:avLst/>
          </a:prstGeom>
        </p:spPr>
      </p:pic>
      <p:pic>
        <p:nvPicPr>
          <p:cNvPr id="6" name="Picture 5" descr="2015sf_Primary_noTag2_logo_RGB_V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022" y="4510789"/>
            <a:ext cx="725244" cy="50336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4824" y="4762469"/>
            <a:ext cx="7387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Salesforce Sans"/>
                <a:cs typeface="Salesforce Sans"/>
              </a:rPr>
              <a:t>#TDX17</a:t>
            </a:r>
            <a:endParaRPr lang="en-US" sz="1100" b="1" dirty="0">
              <a:solidFill>
                <a:schemeClr val="bg1"/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58759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5989" t="5225" r="26914" b="27740"/>
          <a:stretch/>
        </p:blipFill>
        <p:spPr>
          <a:xfrm>
            <a:off x="1" y="-18371"/>
            <a:ext cx="9143999" cy="5161871"/>
          </a:xfrm>
          <a:prstGeom prst="rect">
            <a:avLst/>
          </a:prstGeom>
        </p:spPr>
      </p:pic>
      <p:pic>
        <p:nvPicPr>
          <p:cNvPr id="5" name="Picture 4" descr="2015sf_Primary_noTag2_logo_RGB_V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022" y="4510789"/>
            <a:ext cx="725244" cy="503360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661149" y="1429119"/>
            <a:ext cx="1792204" cy="1788479"/>
          </a:xfrm>
          <a:prstGeom prst="ellipse">
            <a:avLst/>
          </a:prstGeom>
          <a:solidFill>
            <a:schemeClr val="bg2"/>
          </a:solidFill>
          <a:ln w="57150" cmpd="sng">
            <a:solidFill>
              <a:srgbClr val="FFFFFF"/>
            </a:solidFill>
          </a:ln>
        </p:spPr>
        <p:txBody>
          <a:bodyPr anchor="ctr"/>
          <a:lstStyle>
            <a:lvl1pPr marL="0" indent="0" algn="ctr">
              <a:buNone/>
              <a:defRPr sz="14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2822192" y="1325313"/>
            <a:ext cx="4771348" cy="107131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800" baseline="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2800" baseline="0">
                <a:solidFill>
                  <a:schemeClr val="tx2"/>
                </a:solidFill>
              </a:defRPr>
            </a:lvl2pPr>
          </a:lstStyle>
          <a:p>
            <a:pPr lvl="1"/>
            <a:r>
              <a:rPr lang="en-US" dirty="0" smtClean="0"/>
              <a:t>Name and Title Here Second Level</a:t>
            </a:r>
            <a:endParaRPr lang="en-US" dirty="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2883647" y="2590863"/>
            <a:ext cx="4407648" cy="71193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0"/>
              </a:spcAft>
              <a:buFontTx/>
              <a:buNone/>
              <a:defRPr lang="en-US" sz="1400" b="1" kern="1200" spc="0" baseline="0" dirty="0" smtClean="0">
                <a:solidFill>
                  <a:srgbClr val="19325C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and Email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4"/>
          <a:srcRect l="66972"/>
          <a:stretch/>
        </p:blipFill>
        <p:spPr>
          <a:xfrm>
            <a:off x="6887762" y="310533"/>
            <a:ext cx="1673652" cy="10553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/>
          <a:srcRect l="-6485" t="18063" r="73457" b="-18063"/>
          <a:stretch/>
        </p:blipFill>
        <p:spPr>
          <a:xfrm>
            <a:off x="2822192" y="3511069"/>
            <a:ext cx="1585455" cy="9997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3845" y="544679"/>
            <a:ext cx="494608" cy="3630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97128" y="3511069"/>
            <a:ext cx="494608" cy="363063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44824" y="4762469"/>
            <a:ext cx="7387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Salesforce Sans"/>
                <a:cs typeface="Salesforce Sans"/>
              </a:rPr>
              <a:t>#TDX17</a:t>
            </a:r>
            <a:endParaRPr lang="en-US" sz="1100" b="1" dirty="0">
              <a:solidFill>
                <a:schemeClr val="bg1"/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140808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5989" t="5225" r="26914" b="27740"/>
          <a:stretch/>
        </p:blipFill>
        <p:spPr>
          <a:xfrm>
            <a:off x="1" y="-18371"/>
            <a:ext cx="9143999" cy="5161871"/>
          </a:xfrm>
          <a:prstGeom prst="rect">
            <a:avLst/>
          </a:prstGeom>
        </p:spPr>
      </p:pic>
      <p:pic>
        <p:nvPicPr>
          <p:cNvPr id="5" name="Picture 4" descr="2015sf_Primary_noTag2_logo_RGB_V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022" y="4510789"/>
            <a:ext cx="725244" cy="503360"/>
          </a:xfrm>
          <a:prstGeom prst="rect">
            <a:avLst/>
          </a:prstGeom>
        </p:spPr>
      </p:pic>
      <p:sp>
        <p:nvSpPr>
          <p:cNvPr id="19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985428" y="717189"/>
            <a:ext cx="1792204" cy="1788479"/>
          </a:xfrm>
          <a:prstGeom prst="ellipse">
            <a:avLst/>
          </a:prstGeom>
          <a:solidFill>
            <a:schemeClr val="bg2"/>
          </a:solidFill>
          <a:ln w="57150" cmpd="sng">
            <a:solidFill>
              <a:srgbClr val="FFFFFF"/>
            </a:solidFill>
          </a:ln>
        </p:spPr>
        <p:txBody>
          <a:bodyPr anchor="ctr"/>
          <a:lstStyle>
            <a:lvl1pPr marL="0" indent="0" algn="ctr">
              <a:buNone/>
              <a:defRPr sz="14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413845" y="3798859"/>
            <a:ext cx="2934721" cy="71193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US" sz="1400" b="1" kern="1200" spc="0" baseline="0" dirty="0" smtClean="0">
                <a:solidFill>
                  <a:srgbClr val="19325C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</a:t>
            </a:r>
            <a:r>
              <a:rPr lang="en-US" dirty="0" smtClean="0"/>
              <a:t>and Email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4"/>
          <a:srcRect l="-6485" t="18063" r="73457" b="-18063"/>
          <a:stretch/>
        </p:blipFill>
        <p:spPr>
          <a:xfrm>
            <a:off x="2635494" y="673596"/>
            <a:ext cx="1419643" cy="8951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5752" y="310533"/>
            <a:ext cx="494608" cy="3630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97128" y="3511069"/>
            <a:ext cx="494608" cy="363063"/>
          </a:xfrm>
          <a:prstGeom prst="rect">
            <a:avLst/>
          </a:prstGeom>
        </p:spPr>
      </p:pic>
      <p:sp>
        <p:nvSpPr>
          <p:cNvPr id="25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4201026" y="717189"/>
            <a:ext cx="1792204" cy="1788479"/>
          </a:xfrm>
          <a:prstGeom prst="ellipse">
            <a:avLst/>
          </a:prstGeom>
          <a:solidFill>
            <a:schemeClr val="bg2"/>
          </a:solidFill>
          <a:ln w="57150" cmpd="sng">
            <a:solidFill>
              <a:srgbClr val="FFFFFF"/>
            </a:solidFill>
          </a:ln>
        </p:spPr>
        <p:txBody>
          <a:bodyPr anchor="ctr"/>
          <a:lstStyle>
            <a:lvl1pPr marL="0" indent="0" algn="ctr">
              <a:buNone/>
              <a:defRPr sz="14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6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3636829" y="2626545"/>
            <a:ext cx="2920597" cy="1071313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 baseline="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 smtClean="0"/>
              <a:t>Name and Title Second Level</a:t>
            </a:r>
            <a:endParaRPr lang="en-US" dirty="0"/>
          </a:p>
        </p:txBody>
      </p:sp>
      <p:sp>
        <p:nvSpPr>
          <p:cNvPr id="27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424719" y="2626545"/>
            <a:ext cx="2920597" cy="1071313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400" baseline="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 smtClean="0"/>
              <a:t>Name and Title Second Level</a:t>
            </a:r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type="body" sz="quarter" idx="31" hasCustomPrompt="1"/>
          </p:nvPr>
        </p:nvSpPr>
        <p:spPr bwMode="invGray">
          <a:xfrm>
            <a:off x="3636830" y="3798859"/>
            <a:ext cx="2934721" cy="71193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US" sz="1400" b="1" kern="1200" spc="0" baseline="0" dirty="0" smtClean="0">
                <a:solidFill>
                  <a:srgbClr val="19325C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</a:t>
            </a:r>
            <a:r>
              <a:rPr lang="en-US" dirty="0" smtClean="0"/>
              <a:t>and Email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4"/>
          <a:srcRect l="66972"/>
          <a:stretch/>
        </p:blipFill>
        <p:spPr>
          <a:xfrm>
            <a:off x="6266227" y="565525"/>
            <a:ext cx="1673652" cy="10553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776343" y="2626545"/>
            <a:ext cx="494608" cy="363063"/>
          </a:xfrm>
          <a:prstGeom prst="rect">
            <a:avLst/>
          </a:prstGeom>
        </p:spPr>
      </p:pic>
      <p:sp>
        <p:nvSpPr>
          <p:cNvPr id="31" name="TextBox 30"/>
          <p:cNvSpPr txBox="1"/>
          <p:nvPr userDrawn="1"/>
        </p:nvSpPr>
        <p:spPr>
          <a:xfrm>
            <a:off x="44824" y="4762469"/>
            <a:ext cx="7387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Salesforce Sans"/>
                <a:cs typeface="Salesforce Sans"/>
              </a:rPr>
              <a:t>#TDX17</a:t>
            </a:r>
            <a:endParaRPr lang="en-US" sz="1100" b="1" dirty="0">
              <a:solidFill>
                <a:schemeClr val="bg1"/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1274791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5989" t="5225" r="26914" b="27740"/>
          <a:stretch/>
        </p:blipFill>
        <p:spPr>
          <a:xfrm>
            <a:off x="1" y="-18371"/>
            <a:ext cx="9143999" cy="5161871"/>
          </a:xfrm>
          <a:prstGeom prst="rect">
            <a:avLst/>
          </a:prstGeom>
        </p:spPr>
      </p:pic>
      <p:pic>
        <p:nvPicPr>
          <p:cNvPr id="5" name="Picture 4" descr="2015sf_Primary_noTag2_logo_RGB_V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022" y="4510789"/>
            <a:ext cx="725244" cy="503360"/>
          </a:xfrm>
          <a:prstGeom prst="rect">
            <a:avLst/>
          </a:prstGeom>
        </p:spPr>
      </p:pic>
      <p:sp>
        <p:nvSpPr>
          <p:cNvPr id="10" name="Picture Placeholder 4"/>
          <p:cNvSpPr>
            <a:spLocks noGrp="1"/>
          </p:cNvSpPr>
          <p:nvPr>
            <p:ph type="pic" sz="quarter" idx="24"/>
          </p:nvPr>
        </p:nvSpPr>
        <p:spPr>
          <a:xfrm>
            <a:off x="661149" y="717189"/>
            <a:ext cx="1792204" cy="1788479"/>
          </a:xfrm>
          <a:prstGeom prst="ellipse">
            <a:avLst/>
          </a:prstGeom>
          <a:solidFill>
            <a:schemeClr val="bg2"/>
          </a:solidFill>
          <a:ln w="57150" cmpd="sng">
            <a:solidFill>
              <a:srgbClr val="FFFFFF"/>
            </a:solidFill>
          </a:ln>
        </p:spPr>
        <p:txBody>
          <a:bodyPr anchor="ctr"/>
          <a:lstStyle>
            <a:lvl1pPr marL="0" indent="0" algn="ctr">
              <a:buNone/>
              <a:defRPr sz="14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413845" y="3798859"/>
            <a:ext cx="2259715" cy="71193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US" sz="1400" b="1" kern="1200" spc="0" baseline="0" dirty="0" smtClean="0">
                <a:solidFill>
                  <a:srgbClr val="19325C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</a:t>
            </a:r>
            <a:r>
              <a:rPr lang="en-US" dirty="0" smtClean="0"/>
              <a:t>and Email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4"/>
          <a:srcRect l="66972"/>
          <a:stretch/>
        </p:blipFill>
        <p:spPr>
          <a:xfrm>
            <a:off x="7134144" y="465891"/>
            <a:ext cx="1427270" cy="8999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/>
          <a:srcRect l="-6485" t="18063" r="73457" b="-18063"/>
          <a:stretch/>
        </p:blipFill>
        <p:spPr>
          <a:xfrm>
            <a:off x="2151453" y="470700"/>
            <a:ext cx="1419643" cy="8951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05752" y="310533"/>
            <a:ext cx="494608" cy="3630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97128" y="3511069"/>
            <a:ext cx="494608" cy="363063"/>
          </a:xfrm>
          <a:prstGeom prst="rect">
            <a:avLst/>
          </a:prstGeom>
        </p:spPr>
      </p:pic>
      <p:sp>
        <p:nvSpPr>
          <p:cNvPr id="16" name="Picture Placeholder 4"/>
          <p:cNvSpPr>
            <a:spLocks noGrp="1"/>
          </p:cNvSpPr>
          <p:nvPr>
            <p:ph type="pic" sz="quarter" idx="25"/>
          </p:nvPr>
        </p:nvSpPr>
        <p:spPr>
          <a:xfrm>
            <a:off x="3228080" y="717189"/>
            <a:ext cx="1792204" cy="1788479"/>
          </a:xfrm>
          <a:prstGeom prst="ellipse">
            <a:avLst/>
          </a:prstGeom>
          <a:solidFill>
            <a:schemeClr val="bg2"/>
          </a:solidFill>
          <a:ln w="57150" cmpd="sng">
            <a:solidFill>
              <a:srgbClr val="FFFFFF"/>
            </a:solidFill>
          </a:ln>
        </p:spPr>
        <p:txBody>
          <a:bodyPr anchor="ctr"/>
          <a:lstStyle>
            <a:lvl1pPr marL="0" indent="0" algn="ctr">
              <a:buNone/>
              <a:defRPr sz="14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5795012" y="717189"/>
            <a:ext cx="1792204" cy="1788479"/>
          </a:xfrm>
          <a:prstGeom prst="ellipse">
            <a:avLst/>
          </a:prstGeom>
          <a:solidFill>
            <a:schemeClr val="bg2"/>
          </a:solidFill>
          <a:ln w="57150" cmpd="sng">
            <a:solidFill>
              <a:srgbClr val="FFFFFF"/>
            </a:solidFill>
          </a:ln>
        </p:spPr>
        <p:txBody>
          <a:bodyPr anchor="ctr"/>
          <a:lstStyle>
            <a:lvl1pPr marL="0" indent="0" algn="ctr">
              <a:buNone/>
              <a:defRPr sz="14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Content Placeholder 7"/>
          <p:cNvSpPr>
            <a:spLocks noGrp="1"/>
          </p:cNvSpPr>
          <p:nvPr>
            <p:ph sz="quarter" idx="28" hasCustomPrompt="1"/>
          </p:nvPr>
        </p:nvSpPr>
        <p:spPr>
          <a:xfrm>
            <a:off x="5578224" y="2626545"/>
            <a:ext cx="2248840" cy="1071313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000" baseline="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 smtClean="0"/>
              <a:t>Name and Title Second Level</a:t>
            </a:r>
            <a:endParaRPr lang="en-US" dirty="0"/>
          </a:p>
        </p:txBody>
      </p:sp>
      <p:sp>
        <p:nvSpPr>
          <p:cNvPr id="23" name="Content Placeholder 7"/>
          <p:cNvSpPr>
            <a:spLocks noGrp="1"/>
          </p:cNvSpPr>
          <p:nvPr>
            <p:ph sz="quarter" idx="29" hasCustomPrompt="1"/>
          </p:nvPr>
        </p:nvSpPr>
        <p:spPr>
          <a:xfrm>
            <a:off x="3011011" y="2626545"/>
            <a:ext cx="2248840" cy="1071313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000" baseline="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 smtClean="0"/>
              <a:t>Name and Title Second Level</a:t>
            </a:r>
            <a:endParaRPr lang="en-US" dirty="0"/>
          </a:p>
        </p:txBody>
      </p:sp>
      <p:sp>
        <p:nvSpPr>
          <p:cNvPr id="24" name="Content Placeholder 7"/>
          <p:cNvSpPr>
            <a:spLocks noGrp="1"/>
          </p:cNvSpPr>
          <p:nvPr>
            <p:ph sz="quarter" idx="30" hasCustomPrompt="1"/>
          </p:nvPr>
        </p:nvSpPr>
        <p:spPr>
          <a:xfrm>
            <a:off x="424720" y="2626545"/>
            <a:ext cx="2248840" cy="1071313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2000" baseline="0">
                <a:solidFill>
                  <a:schemeClr val="tx2"/>
                </a:solidFill>
              </a:defRPr>
            </a:lvl1pPr>
            <a:lvl2pPr marL="0" indent="0">
              <a:spcBef>
                <a:spcPts val="0"/>
              </a:spcBef>
              <a:buNone/>
              <a:defRPr sz="28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 smtClean="0"/>
              <a:t>Name and Title Second Level</a:t>
            </a:r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31" hasCustomPrompt="1"/>
          </p:nvPr>
        </p:nvSpPr>
        <p:spPr bwMode="invGray">
          <a:xfrm>
            <a:off x="3011011" y="3798859"/>
            <a:ext cx="2259715" cy="71193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US" sz="1400" b="1" kern="1200" spc="0" baseline="0" dirty="0" smtClean="0">
                <a:solidFill>
                  <a:srgbClr val="19325C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</a:t>
            </a:r>
            <a:r>
              <a:rPr lang="en-US" dirty="0" smtClean="0"/>
              <a:t>and Email</a:t>
            </a:r>
            <a:endParaRPr lang="en-US" dirty="0"/>
          </a:p>
        </p:txBody>
      </p:sp>
      <p:sp>
        <p:nvSpPr>
          <p:cNvPr id="26" name="Text Placeholder 6"/>
          <p:cNvSpPr>
            <a:spLocks noGrp="1"/>
          </p:cNvSpPr>
          <p:nvPr>
            <p:ph type="body" sz="quarter" idx="32" hasCustomPrompt="1"/>
          </p:nvPr>
        </p:nvSpPr>
        <p:spPr bwMode="invGray">
          <a:xfrm>
            <a:off x="5567349" y="3798859"/>
            <a:ext cx="2259715" cy="71193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FontTx/>
              <a:buNone/>
              <a:defRPr lang="en-US" sz="1400" b="1" kern="1200" spc="0" baseline="0" dirty="0" smtClean="0">
                <a:solidFill>
                  <a:srgbClr val="19325C"/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spcBef>
                <a:spcPts val="300"/>
              </a:spcBef>
              <a:spcAft>
                <a:spcPts val="0"/>
              </a:spcAft>
              <a:buSzPct val="110000"/>
              <a:buFont typeface="Arial"/>
              <a:buNone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400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anose="020B0604020202020204" pitchFamily="34" charset="0"/>
              <a:buNone/>
              <a:tabLst/>
              <a:defRPr lang="en-US" sz="1400" kern="1200" spc="0" baseline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91440" indent="0">
              <a:spcAft>
                <a:spcPts val="100"/>
              </a:spcAft>
              <a:defRPr lang="en-US" sz="900" kern="1200" spc="0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1440" indent="0">
              <a:spcAft>
                <a:spcPts val="100"/>
              </a:spcAft>
              <a:defRPr lang="en-US" sz="900" kern="12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Twitter </a:t>
            </a:r>
            <a:r>
              <a:rPr lang="en-US" dirty="0" smtClean="0"/>
              <a:t>and Email</a:t>
            </a:r>
            <a:endParaRPr lang="en-US" dirty="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44824" y="4762469"/>
            <a:ext cx="7387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Salesforce Sans"/>
                <a:cs typeface="Salesforce Sans"/>
              </a:rPr>
              <a:t>#TDX17</a:t>
            </a:r>
            <a:endParaRPr lang="en-US" sz="1100" b="1" dirty="0">
              <a:solidFill>
                <a:schemeClr val="bg1"/>
              </a:solidFill>
              <a:latin typeface="Salesforce Sans"/>
              <a:cs typeface="Salesforce Sans"/>
            </a:endParaRPr>
          </a:p>
        </p:txBody>
      </p:sp>
    </p:spTree>
    <p:extLst>
      <p:ext uri="{BB962C8B-B14F-4D97-AF65-F5344CB8AC3E}">
        <p14:creationId xmlns:p14="http://schemas.microsoft.com/office/powerpoint/2010/main" val="28247293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13215" t="2348" r="13166" b="22209"/>
          <a:stretch/>
        </p:blipFill>
        <p:spPr>
          <a:xfrm>
            <a:off x="-2996" y="0"/>
            <a:ext cx="9144000" cy="5143500"/>
          </a:xfrm>
          <a:prstGeom prst="rect">
            <a:avLst/>
          </a:prstGeom>
        </p:spPr>
      </p:pic>
      <p:pic>
        <p:nvPicPr>
          <p:cNvPr id="5" name="Picture 4" descr="2015sf_Primary_noTag2_logo_RGB_V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022" y="4510789"/>
            <a:ext cx="725244" cy="503360"/>
          </a:xfrm>
          <a:prstGeom prst="rect">
            <a:avLst/>
          </a:prstGeom>
        </p:spPr>
      </p:pic>
      <p:pic>
        <p:nvPicPr>
          <p:cNvPr id="7" name="Picture 6" descr="trailheadx_grey-logo.png"/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65" y="734603"/>
            <a:ext cx="2463470" cy="27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4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336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148AD4"/>
              </a:buClr>
              <a:defRPr>
                <a:solidFill>
                  <a:srgbClr val="033660"/>
                </a:solidFill>
              </a:defRPr>
            </a:lvl1pPr>
            <a:lvl2pPr>
              <a:buClr>
                <a:srgbClr val="148AD4"/>
              </a:buClr>
              <a:defRPr>
                <a:solidFill>
                  <a:srgbClr val="033660"/>
                </a:solidFill>
              </a:defRPr>
            </a:lvl2pPr>
            <a:lvl3pPr>
              <a:buClr>
                <a:srgbClr val="148AD4"/>
              </a:buClr>
              <a:defRPr>
                <a:solidFill>
                  <a:srgbClr val="033660"/>
                </a:solidFill>
              </a:defRPr>
            </a:lvl3pPr>
            <a:lvl4pPr>
              <a:buClr>
                <a:srgbClr val="148AD4"/>
              </a:buClr>
              <a:defRPr>
                <a:solidFill>
                  <a:srgbClr val="033660"/>
                </a:solidFill>
              </a:defRPr>
            </a:lvl4pPr>
            <a:lvl5pPr>
              <a:buClr>
                <a:srgbClr val="148AD4"/>
              </a:buClr>
              <a:defRPr>
                <a:solidFill>
                  <a:srgbClr val="03366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 descr="trailheadx_grey-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59" y="4716862"/>
            <a:ext cx="1701800" cy="193387"/>
          </a:xfrm>
          <a:prstGeom prst="rect">
            <a:avLst/>
          </a:prstGeom>
        </p:spPr>
      </p:pic>
      <p:pic>
        <p:nvPicPr>
          <p:cNvPr id="9" name="Picture 8" descr="2015sf_Primary_noTag2_logo_RGB_V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530" y="4584955"/>
            <a:ext cx="658736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362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13215" t="2348" r="13166" b="22209"/>
          <a:stretch/>
        </p:blipFill>
        <p:spPr>
          <a:xfrm>
            <a:off x="-2996" y="0"/>
            <a:ext cx="9144000" cy="5143500"/>
          </a:xfrm>
          <a:prstGeom prst="rect">
            <a:avLst/>
          </a:prstGeom>
        </p:spPr>
      </p:pic>
      <p:pic>
        <p:nvPicPr>
          <p:cNvPr id="5" name="Picture 4" descr="2015sf_Primary_noTag2_logo_RGB_V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57" y="1133822"/>
            <a:ext cx="2822486" cy="1958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/>
          <a:srcRect l="-6485" t="18063" r="73457" b="-18063"/>
          <a:stretch/>
        </p:blipFill>
        <p:spPr>
          <a:xfrm>
            <a:off x="7066390" y="1258507"/>
            <a:ext cx="1527012" cy="9628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6220419" y="566217"/>
            <a:ext cx="494608" cy="3630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943512" y="3726948"/>
            <a:ext cx="494608" cy="363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/>
          <a:srcRect l="66972"/>
          <a:stretch/>
        </p:blipFill>
        <p:spPr>
          <a:xfrm>
            <a:off x="253548" y="566217"/>
            <a:ext cx="1673652" cy="1055333"/>
          </a:xfrm>
          <a:prstGeom prst="rect">
            <a:avLst/>
          </a:prstGeom>
        </p:spPr>
      </p:pic>
      <p:pic>
        <p:nvPicPr>
          <p:cNvPr id="11" name="Picture 10" descr="trailheadx_grey-logo.png"/>
          <p:cNvPicPr>
            <a:picLocks noChangeAspect="1"/>
          </p:cNvPicPr>
          <p:nvPr userDrawn="1"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59" y="4716862"/>
            <a:ext cx="1701800" cy="19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398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13215" t="2348" r="13166" b="22209"/>
          <a:stretch/>
        </p:blipFill>
        <p:spPr>
          <a:xfrm>
            <a:off x="-2996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/>
          <a:srcRect l="-6485" t="18063" r="73457" b="-18063"/>
          <a:stretch/>
        </p:blipFill>
        <p:spPr>
          <a:xfrm>
            <a:off x="7066390" y="1140116"/>
            <a:ext cx="1527012" cy="9628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>
            <a:off x="6220419" y="566217"/>
            <a:ext cx="494608" cy="3630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90816" y="3428255"/>
            <a:ext cx="494608" cy="363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/>
          <a:srcRect l="66972"/>
          <a:stretch/>
        </p:blipFill>
        <p:spPr>
          <a:xfrm>
            <a:off x="145455" y="728324"/>
            <a:ext cx="1673652" cy="1055333"/>
          </a:xfrm>
          <a:prstGeom prst="rect">
            <a:avLst/>
          </a:prstGeom>
        </p:spPr>
      </p:pic>
      <p:pic>
        <p:nvPicPr>
          <p:cNvPr id="2" name="Picture 1" descr="trailheadx_sfdc_tag_lockup_top_KO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279" y="566217"/>
            <a:ext cx="4913443" cy="216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635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13215" t="2348" r="13166" b="22209"/>
          <a:stretch/>
        </p:blipFill>
        <p:spPr>
          <a:xfrm>
            <a:off x="-2996" y="0"/>
            <a:ext cx="9144000" cy="5143500"/>
          </a:xfrm>
          <a:prstGeom prst="rect">
            <a:avLst/>
          </a:prstGeom>
        </p:spPr>
      </p:pic>
      <p:pic>
        <p:nvPicPr>
          <p:cNvPr id="5" name="Picture 4" descr="2015sf_Primary_noTag2_logo_RGB_V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022" y="4510789"/>
            <a:ext cx="725244" cy="503360"/>
          </a:xfrm>
          <a:prstGeom prst="rect">
            <a:avLst/>
          </a:prstGeom>
        </p:spPr>
      </p:pic>
      <p:pic>
        <p:nvPicPr>
          <p:cNvPr id="8" name="Picture 7" descr="trailheadx_grey-logo.png"/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59" y="4716862"/>
            <a:ext cx="1701800" cy="19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806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l="5989" t="5225" r="26914" b="27740"/>
          <a:stretch/>
        </p:blipFill>
        <p:spPr>
          <a:xfrm>
            <a:off x="1" y="-18371"/>
            <a:ext cx="9143999" cy="5161871"/>
          </a:xfrm>
          <a:prstGeom prst="rect">
            <a:avLst/>
          </a:prstGeom>
        </p:spPr>
      </p:pic>
      <p:pic>
        <p:nvPicPr>
          <p:cNvPr id="4" name="Picture 3" descr="red-rocks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7" r="33985" b="4857"/>
          <a:stretch/>
        </p:blipFill>
        <p:spPr>
          <a:xfrm flipH="1">
            <a:off x="1135529" y="253228"/>
            <a:ext cx="8008470" cy="4890272"/>
          </a:xfrm>
          <a:prstGeom prst="rect">
            <a:avLst/>
          </a:prstGeom>
        </p:spPr>
      </p:pic>
      <p:pic>
        <p:nvPicPr>
          <p:cNvPr id="2" name="Picture 1" descr="astro-codey-tdx.pn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3" r="3979" b="8779"/>
          <a:stretch/>
        </p:blipFill>
        <p:spPr>
          <a:xfrm>
            <a:off x="-1" y="118757"/>
            <a:ext cx="4885765" cy="5024743"/>
          </a:xfrm>
          <a:prstGeom prst="rect">
            <a:avLst/>
          </a:prstGeom>
        </p:spPr>
      </p:pic>
      <p:pic>
        <p:nvPicPr>
          <p:cNvPr id="5" name="Picture 4" descr="2015sf_Primary_noTag2_logo_RGB_V2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022" y="4510789"/>
            <a:ext cx="725244" cy="503360"/>
          </a:xfrm>
          <a:prstGeom prst="rect">
            <a:avLst/>
          </a:prstGeom>
        </p:spPr>
      </p:pic>
      <p:pic>
        <p:nvPicPr>
          <p:cNvPr id="8" name="Picture 7" descr="trailheadx_grey-logo.png"/>
          <p:cNvPicPr>
            <a:picLocks noChangeAspect="1"/>
          </p:cNvPicPr>
          <p:nvPr userDrawn="1"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59" y="4716862"/>
            <a:ext cx="1701800" cy="1933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7"/>
          <a:srcRect l="-6485" t="18063" r="73457" b="-18063"/>
          <a:stretch/>
        </p:blipFill>
        <p:spPr>
          <a:xfrm>
            <a:off x="7323109" y="253228"/>
            <a:ext cx="1251251" cy="7889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 flipH="1">
            <a:off x="423550" y="299378"/>
            <a:ext cx="494608" cy="3630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943512" y="2404757"/>
            <a:ext cx="494608" cy="363063"/>
          </a:xfrm>
          <a:prstGeom prst="rect">
            <a:avLst/>
          </a:prstGeom>
        </p:spPr>
      </p:pic>
      <p:pic>
        <p:nvPicPr>
          <p:cNvPr id="13" name="Picture 12" descr="ThankYou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511" y="785218"/>
            <a:ext cx="5221563" cy="10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97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d-rocks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2"/>
          <a:stretch/>
        </p:blipFill>
        <p:spPr>
          <a:xfrm flipH="1">
            <a:off x="2969230" y="2289112"/>
            <a:ext cx="6174770" cy="2854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/>
          <a:srcRect l="23329"/>
          <a:stretch/>
        </p:blipFill>
        <p:spPr>
          <a:xfrm flipH="1">
            <a:off x="2" y="4055267"/>
            <a:ext cx="9143998" cy="11031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336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723" y="952501"/>
            <a:ext cx="8772543" cy="2902324"/>
          </a:xfrm>
        </p:spPr>
        <p:txBody>
          <a:bodyPr/>
          <a:lstStyle>
            <a:lvl1pPr>
              <a:buClr>
                <a:srgbClr val="148AD4"/>
              </a:buClr>
              <a:defRPr>
                <a:solidFill>
                  <a:srgbClr val="033660"/>
                </a:solidFill>
              </a:defRPr>
            </a:lvl1pPr>
            <a:lvl2pPr>
              <a:buClr>
                <a:srgbClr val="148AD4"/>
              </a:buClr>
              <a:defRPr>
                <a:solidFill>
                  <a:srgbClr val="033660"/>
                </a:solidFill>
              </a:defRPr>
            </a:lvl2pPr>
            <a:lvl3pPr>
              <a:buClr>
                <a:srgbClr val="148AD4"/>
              </a:buClr>
              <a:defRPr>
                <a:solidFill>
                  <a:srgbClr val="033660"/>
                </a:solidFill>
              </a:defRPr>
            </a:lvl3pPr>
            <a:lvl4pPr>
              <a:buClr>
                <a:srgbClr val="148AD4"/>
              </a:buClr>
              <a:defRPr>
                <a:solidFill>
                  <a:srgbClr val="033660"/>
                </a:solidFill>
              </a:defRPr>
            </a:lvl4pPr>
            <a:lvl5pPr>
              <a:buClr>
                <a:srgbClr val="148AD4"/>
              </a:buClr>
              <a:defRPr>
                <a:solidFill>
                  <a:srgbClr val="03366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 descr="trailheadx_grey-logo.png"/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59" y="4716862"/>
            <a:ext cx="1701800" cy="193387"/>
          </a:xfrm>
          <a:prstGeom prst="rect">
            <a:avLst/>
          </a:prstGeom>
        </p:spPr>
      </p:pic>
      <p:pic>
        <p:nvPicPr>
          <p:cNvPr id="9" name="Picture 8" descr="2015sf_Primary_noTag2_logo_RGB_V2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530" y="4584955"/>
            <a:ext cx="658736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1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47350"/>
          <a:stretch/>
        </p:blipFill>
        <p:spPr>
          <a:xfrm>
            <a:off x="5395029" y="1120588"/>
            <a:ext cx="3748972" cy="40229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/>
          <a:srcRect l="23329"/>
          <a:stretch/>
        </p:blipFill>
        <p:spPr>
          <a:xfrm flipH="1">
            <a:off x="2" y="4055267"/>
            <a:ext cx="9143998" cy="11031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336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723" y="952501"/>
            <a:ext cx="7452159" cy="2902324"/>
          </a:xfrm>
        </p:spPr>
        <p:txBody>
          <a:bodyPr/>
          <a:lstStyle>
            <a:lvl1pPr>
              <a:buClr>
                <a:srgbClr val="148AD4"/>
              </a:buClr>
              <a:defRPr>
                <a:solidFill>
                  <a:srgbClr val="033660"/>
                </a:solidFill>
              </a:defRPr>
            </a:lvl1pPr>
            <a:lvl2pPr>
              <a:buClr>
                <a:srgbClr val="148AD4"/>
              </a:buClr>
              <a:defRPr>
                <a:solidFill>
                  <a:srgbClr val="033660"/>
                </a:solidFill>
              </a:defRPr>
            </a:lvl2pPr>
            <a:lvl3pPr>
              <a:buClr>
                <a:srgbClr val="148AD4"/>
              </a:buClr>
              <a:defRPr>
                <a:solidFill>
                  <a:srgbClr val="033660"/>
                </a:solidFill>
              </a:defRPr>
            </a:lvl3pPr>
            <a:lvl4pPr>
              <a:buClr>
                <a:srgbClr val="148AD4"/>
              </a:buClr>
              <a:defRPr>
                <a:solidFill>
                  <a:srgbClr val="033660"/>
                </a:solidFill>
              </a:defRPr>
            </a:lvl4pPr>
            <a:lvl5pPr>
              <a:buClr>
                <a:srgbClr val="148AD4"/>
              </a:buClr>
              <a:defRPr>
                <a:solidFill>
                  <a:srgbClr val="03366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 descr="trailheadx_grey-logo.png"/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59" y="4716862"/>
            <a:ext cx="1701800" cy="193387"/>
          </a:xfrm>
          <a:prstGeom prst="rect">
            <a:avLst/>
          </a:prstGeom>
        </p:spPr>
      </p:pic>
      <p:pic>
        <p:nvPicPr>
          <p:cNvPr id="9" name="Picture 8" descr="2015sf_Primary_noTag2_logo_RGB_V2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530" y="4584955"/>
            <a:ext cx="658736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42147" y="2540000"/>
            <a:ext cx="738766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00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r="47350"/>
          <a:stretch/>
        </p:blipFill>
        <p:spPr>
          <a:xfrm>
            <a:off x="5395029" y="1120588"/>
            <a:ext cx="3748972" cy="40229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/>
          <a:srcRect l="23329"/>
          <a:stretch/>
        </p:blipFill>
        <p:spPr>
          <a:xfrm flipH="1">
            <a:off x="2" y="4055267"/>
            <a:ext cx="9143998" cy="11031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336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723" y="952501"/>
            <a:ext cx="3537571" cy="2902324"/>
          </a:xfrm>
        </p:spPr>
        <p:txBody>
          <a:bodyPr/>
          <a:lstStyle>
            <a:lvl1pPr>
              <a:buClr>
                <a:srgbClr val="148AD4"/>
              </a:buClr>
              <a:defRPr>
                <a:solidFill>
                  <a:srgbClr val="033660"/>
                </a:solidFill>
              </a:defRPr>
            </a:lvl1pPr>
            <a:lvl2pPr>
              <a:buClr>
                <a:srgbClr val="148AD4"/>
              </a:buClr>
              <a:defRPr>
                <a:solidFill>
                  <a:srgbClr val="033660"/>
                </a:solidFill>
              </a:defRPr>
            </a:lvl2pPr>
            <a:lvl3pPr>
              <a:buClr>
                <a:srgbClr val="148AD4"/>
              </a:buClr>
              <a:defRPr>
                <a:solidFill>
                  <a:srgbClr val="033660"/>
                </a:solidFill>
              </a:defRPr>
            </a:lvl3pPr>
            <a:lvl4pPr>
              <a:buClr>
                <a:srgbClr val="148AD4"/>
              </a:buClr>
              <a:defRPr>
                <a:solidFill>
                  <a:srgbClr val="033660"/>
                </a:solidFill>
              </a:defRPr>
            </a:lvl4pPr>
            <a:lvl5pPr>
              <a:buClr>
                <a:srgbClr val="148AD4"/>
              </a:buClr>
              <a:defRPr>
                <a:solidFill>
                  <a:srgbClr val="03366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 descr="trailheadx_grey-logo.png"/>
          <p:cNvPicPr>
            <a:picLocks noChangeAspect="1"/>
          </p:cNvPicPr>
          <p:nvPr userDrawn="1"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59" y="4716862"/>
            <a:ext cx="1701800" cy="193387"/>
          </a:xfrm>
          <a:prstGeom prst="rect">
            <a:avLst/>
          </a:prstGeom>
        </p:spPr>
      </p:pic>
      <p:pic>
        <p:nvPicPr>
          <p:cNvPr id="9" name="Picture 8" descr="2015sf_Primary_noTag2_logo_RGB_V2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530" y="4584955"/>
            <a:ext cx="658736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42147" y="2540000"/>
            <a:ext cx="738766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37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1" r="19823" b="2424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1619828"/>
            <a:ext cx="8572500" cy="1021557"/>
          </a:xfrm>
        </p:spPr>
        <p:txBody>
          <a:bodyPr anchor="ctr"/>
          <a:lstStyle>
            <a:lvl1pPr algn="ctr">
              <a:defRPr sz="4000" b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Divider slide title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9" y="4724547"/>
            <a:ext cx="1683104" cy="193387"/>
          </a:xfrm>
          <a:prstGeom prst="rect">
            <a:avLst/>
          </a:prstGeom>
        </p:spPr>
      </p:pic>
      <p:pic>
        <p:nvPicPr>
          <p:cNvPr id="8" name="Picture 7" descr="2015sf_Primary_noTag2_logo_RGB_V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530" y="4584955"/>
            <a:ext cx="658736" cy="457200"/>
          </a:xfrm>
          <a:prstGeom prst="rect">
            <a:avLst/>
          </a:prstGeom>
        </p:spPr>
      </p:pic>
      <p:pic>
        <p:nvPicPr>
          <p:cNvPr id="11" name="Picture 10" descr="tdx-watermark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51" y="2447662"/>
            <a:ext cx="1613454" cy="161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58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9" y="4724547"/>
            <a:ext cx="1683104" cy="193387"/>
          </a:xfrm>
          <a:prstGeom prst="rect">
            <a:avLst/>
          </a:prstGeom>
        </p:spPr>
      </p:pic>
      <p:pic>
        <p:nvPicPr>
          <p:cNvPr id="7" name="Picture 6" descr="2015sf_Primary_noTag2_logo_RGB_V2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530" y="4584955"/>
            <a:ext cx="658736" cy="457200"/>
          </a:xfrm>
          <a:prstGeom prst="rect">
            <a:avLst/>
          </a:prstGeom>
        </p:spPr>
      </p:pic>
      <p:pic>
        <p:nvPicPr>
          <p:cNvPr id="8" name="Picture 7" descr="tdx-watermark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51" y="2447662"/>
            <a:ext cx="1613454" cy="161345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1619828"/>
            <a:ext cx="8572500" cy="1021557"/>
          </a:xfrm>
        </p:spPr>
        <p:txBody>
          <a:bodyPr anchor="ctr"/>
          <a:lstStyle>
            <a:lvl1pPr algn="ctr">
              <a:defRPr sz="4000" b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Divider 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51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/>
          <a:srcRect t="22363" r="17146" b="1549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alphaModFix amt="7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9" y="4724547"/>
            <a:ext cx="1683104" cy="193387"/>
          </a:xfrm>
          <a:prstGeom prst="rect">
            <a:avLst/>
          </a:prstGeom>
        </p:spPr>
      </p:pic>
      <p:pic>
        <p:nvPicPr>
          <p:cNvPr id="7" name="Picture 6" descr="2015sf_Primary_noTag2_logo_RGB_V2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530" y="4584955"/>
            <a:ext cx="658736" cy="457200"/>
          </a:xfrm>
          <a:prstGeom prst="rect">
            <a:avLst/>
          </a:prstGeom>
        </p:spPr>
      </p:pic>
      <p:pic>
        <p:nvPicPr>
          <p:cNvPr id="8" name="Picture 7" descr="tdx-watermark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051" y="2447662"/>
            <a:ext cx="1613454" cy="161345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85750" y="1619828"/>
            <a:ext cx="8572500" cy="1021557"/>
          </a:xfrm>
        </p:spPr>
        <p:txBody>
          <a:bodyPr anchor="ctr"/>
          <a:lstStyle>
            <a:lvl1pPr algn="ctr">
              <a:defRPr sz="4000" b="0" cap="none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Divider slide title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336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2713" y="952500"/>
            <a:ext cx="4289433" cy="399132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7054" y="952500"/>
            <a:ext cx="4433212" cy="399132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8" name="Picture 7" descr="trailheadx_grey-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59" y="4716862"/>
            <a:ext cx="1701800" cy="193387"/>
          </a:xfrm>
          <a:prstGeom prst="rect">
            <a:avLst/>
          </a:prstGeom>
        </p:spPr>
      </p:pic>
      <p:pic>
        <p:nvPicPr>
          <p:cNvPr id="11" name="Picture 10" descr="2015sf_Primary_noTag2_logo_RGB_V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530" y="4584955"/>
            <a:ext cx="658736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46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743" y="205979"/>
            <a:ext cx="8802523" cy="632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723" y="952500"/>
            <a:ext cx="8757553" cy="39753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4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0" r:id="rId3"/>
    <p:sldLayoutId id="2147483666" r:id="rId4"/>
    <p:sldLayoutId id="2147483668" r:id="rId5"/>
    <p:sldLayoutId id="2147483651" r:id="rId6"/>
    <p:sldLayoutId id="2147483658" r:id="rId7"/>
    <p:sldLayoutId id="2147483661" r:id="rId8"/>
    <p:sldLayoutId id="2147483652" r:id="rId9"/>
    <p:sldLayoutId id="2147483665" r:id="rId10"/>
    <p:sldLayoutId id="2147483654" r:id="rId11"/>
    <p:sldLayoutId id="2147483655" r:id="rId12"/>
    <p:sldLayoutId id="2147483656" r:id="rId13"/>
    <p:sldLayoutId id="2147483657" r:id="rId14"/>
    <p:sldLayoutId id="2147483660" r:id="rId15"/>
    <p:sldLayoutId id="2147483664" r:id="rId16"/>
    <p:sldLayoutId id="2147483674" r:id="rId17"/>
    <p:sldLayoutId id="2147483673" r:id="rId18"/>
    <p:sldLayoutId id="2147483667" r:id="rId19"/>
    <p:sldLayoutId id="2147483671" r:id="rId20"/>
    <p:sldLayoutId id="2147483672" r:id="rId21"/>
    <p:sldLayoutId id="2147483662" r:id="rId22"/>
    <p:sldLayoutId id="2147483669" r:id="rId23"/>
  </p:sldLayoutIdLst>
  <p:txStyles>
    <p:titleStyle>
      <a:lvl1pPr algn="ctr" defTabSz="457200" rtl="0" eaLnBrk="1" latinLnBrk="0" hangingPunct="1">
        <a:spcBef>
          <a:spcPct val="0"/>
        </a:spcBef>
        <a:buClr>
          <a:srgbClr val="148AD4"/>
        </a:buClr>
        <a:buNone/>
        <a:defRPr sz="3000" kern="1200">
          <a:solidFill>
            <a:schemeClr val="bg1"/>
          </a:solidFill>
          <a:latin typeface="Salesforce Sans Light"/>
          <a:ea typeface="+mj-ea"/>
          <a:cs typeface="Salesforce Sans Light"/>
        </a:defRPr>
      </a:lvl1pPr>
    </p:titleStyle>
    <p:bodyStyle>
      <a:lvl1pPr marL="298450" indent="-298450" algn="l" defTabSz="457200" rtl="0" eaLnBrk="1" latinLnBrk="0" hangingPunct="1">
        <a:spcBef>
          <a:spcPts val="600"/>
        </a:spcBef>
        <a:spcAft>
          <a:spcPts val="200"/>
        </a:spcAft>
        <a:buClr>
          <a:srgbClr val="148AD4"/>
        </a:buClr>
        <a:buFont typeface="Arial"/>
        <a:buChar char="•"/>
        <a:tabLst/>
        <a:defRPr sz="2400" kern="1200">
          <a:solidFill>
            <a:srgbClr val="033660"/>
          </a:solidFill>
          <a:latin typeface="Salesforce Sans Light"/>
          <a:ea typeface="+mn-ea"/>
          <a:cs typeface="Salesforce Sans Light"/>
        </a:defRPr>
      </a:lvl1pPr>
      <a:lvl2pPr marL="685800" indent="-282575" algn="l" defTabSz="457200" rtl="0" eaLnBrk="1" latinLnBrk="0" hangingPunct="1">
        <a:spcBef>
          <a:spcPts val="400"/>
        </a:spcBef>
        <a:spcAft>
          <a:spcPts val="200"/>
        </a:spcAft>
        <a:buClr>
          <a:srgbClr val="148AD4"/>
        </a:buClr>
        <a:buFont typeface="Arial"/>
        <a:buChar char="–"/>
        <a:tabLst/>
        <a:defRPr sz="2000" kern="1200">
          <a:solidFill>
            <a:srgbClr val="033660"/>
          </a:solidFill>
          <a:latin typeface="Salesforce Sans Light"/>
          <a:ea typeface="+mn-ea"/>
          <a:cs typeface="Salesforce Sans Light"/>
        </a:defRPr>
      </a:lvl2pPr>
      <a:lvl3pPr marL="985838" indent="-209550" algn="l" defTabSz="457200" rtl="0" eaLnBrk="1" latinLnBrk="0" hangingPunct="1">
        <a:spcBef>
          <a:spcPct val="20000"/>
        </a:spcBef>
        <a:buClr>
          <a:srgbClr val="148AD4"/>
        </a:buClr>
        <a:buFont typeface="Arial"/>
        <a:buChar char="•"/>
        <a:tabLst/>
        <a:defRPr sz="1600" kern="1200">
          <a:solidFill>
            <a:srgbClr val="033660"/>
          </a:solidFill>
          <a:latin typeface="Salesforce Sans Light"/>
          <a:ea typeface="+mn-ea"/>
          <a:cs typeface="Salesforce Sans Light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148AD4"/>
        </a:buClr>
        <a:buFont typeface="Arial"/>
        <a:buChar char="–"/>
        <a:defRPr sz="1800" kern="1200">
          <a:solidFill>
            <a:srgbClr val="033660"/>
          </a:solidFill>
          <a:latin typeface="Salesforce Sans Light"/>
          <a:ea typeface="+mn-ea"/>
          <a:cs typeface="Salesforce Sans Light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148AD4"/>
        </a:buClr>
        <a:buFont typeface="Arial"/>
        <a:buChar char="»"/>
        <a:defRPr sz="1800" kern="1200">
          <a:solidFill>
            <a:srgbClr val="033660"/>
          </a:solidFill>
          <a:latin typeface="Salesforce Sans Light"/>
          <a:ea typeface="+mn-ea"/>
          <a:cs typeface="Salesforce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slide" Target="slide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5.png"/><Relationship Id="rId3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psenn/trailheadx2017" TargetMode="External"/><Relationship Id="rId4" Type="http://schemas.openxmlformats.org/officeDocument/2006/relationships/hyperlink" Target="https://developer.salesforce.com/blogs/developer-relations/2017/01/lightning-visualforce-communication.html" TargetMode="External"/><Relationship Id="rId5" Type="http://schemas.openxmlformats.org/officeDocument/2006/relationships/hyperlink" Target="https://trailhead.salesforce.com/modules/lex_dev_visualforce" TargetMode="External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53308" y="3966323"/>
            <a:ext cx="3446584" cy="653947"/>
          </a:xfrm>
        </p:spPr>
        <p:txBody>
          <a:bodyPr/>
          <a:lstStyle/>
          <a:p>
            <a:r>
              <a:rPr lang="en-US" dirty="0" smtClean="0"/>
              <a:t>Alexander Dale and Mike </a:t>
            </a:r>
            <a:r>
              <a:rPr lang="en-US" dirty="0" err="1" smtClean="0"/>
              <a:t>Senn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230820" y="1811215"/>
            <a:ext cx="7065818" cy="1091108"/>
          </a:xfrm>
        </p:spPr>
        <p:txBody>
          <a:bodyPr/>
          <a:lstStyle/>
          <a:p>
            <a:r>
              <a:rPr lang="en-US" dirty="0" smtClean="0"/>
              <a:t>Hands-on with Visualforce</a:t>
            </a:r>
            <a:br>
              <a:rPr lang="en-US" dirty="0" smtClean="0"/>
            </a:br>
            <a:r>
              <a:rPr lang="en-US" dirty="0" smtClean="0"/>
              <a:t> in Lightning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Bite-size app integrations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37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2067301" y="2057619"/>
            <a:ext cx="488948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40648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Converted to a Visualforce Page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50800" marR="50800" lvl="0">
              <a:spcBef>
                <a:spcPts val="0"/>
              </a:spcBef>
              <a:spcAft>
                <a:spcPts val="800"/>
              </a:spcAft>
            </a:pPr>
            <a:r>
              <a:rPr lang="en" sz="1400" dirty="0">
                <a:latin typeface="PT Mono" charset="0"/>
                <a:ea typeface="PT Mono" charset="0"/>
                <a:cs typeface="PT Mono" charset="0"/>
                <a:sym typeface="Courier New"/>
              </a:rPr>
              <a:t>&lt;</a:t>
            </a:r>
            <a:r>
              <a:rPr lang="en" sz="1400" dirty="0" err="1">
                <a:latin typeface="PT Mono" charset="0"/>
                <a:ea typeface="PT Mono" charset="0"/>
                <a:cs typeface="PT Mono" charset="0"/>
                <a:sym typeface="Courier New"/>
              </a:rPr>
              <a:t>apex:page</a:t>
            </a:r>
            <a:r>
              <a:rPr lang="en" sz="1400" dirty="0">
                <a:latin typeface="PT Mono" charset="0"/>
                <a:ea typeface="PT Mono" charset="0"/>
                <a:cs typeface="PT Mono" charset="0"/>
                <a:sym typeface="Courier New"/>
              </a:rPr>
              <a:t> </a:t>
            </a:r>
            <a:r>
              <a:rPr lang="en" sz="1400" dirty="0" err="1">
                <a:latin typeface="PT Mono" charset="0"/>
                <a:ea typeface="PT Mono" charset="0"/>
                <a:cs typeface="PT Mono" charset="0"/>
                <a:sym typeface="Courier New"/>
              </a:rPr>
              <a:t>standardController</a:t>
            </a:r>
            <a:r>
              <a:rPr lang="en" sz="1400" dirty="0">
                <a:latin typeface="PT Mono" charset="0"/>
                <a:ea typeface="PT Mono" charset="0"/>
                <a:cs typeface="PT Mono" charset="0"/>
                <a:sym typeface="Courier New"/>
              </a:rPr>
              <a:t>="Contact"&gt;</a:t>
            </a:r>
          </a:p>
          <a:p>
            <a:pPr marL="50800" marR="50800" lvl="0">
              <a:spcBef>
                <a:spcPts val="0"/>
              </a:spcBef>
              <a:spcAft>
                <a:spcPts val="800"/>
              </a:spcAft>
            </a:pPr>
            <a:endParaRPr lang="en" sz="1400" dirty="0">
              <a:latin typeface="PT Mono" charset="0"/>
              <a:ea typeface="PT Mono" charset="0"/>
              <a:cs typeface="PT Mono" charset="0"/>
              <a:sym typeface="Courier New"/>
            </a:endParaRPr>
          </a:p>
          <a:p>
            <a:pPr marL="50800" marR="50800" lvl="0">
              <a:spcBef>
                <a:spcPts val="0"/>
              </a:spcBef>
              <a:spcAft>
                <a:spcPts val="800"/>
              </a:spcAft>
            </a:pPr>
            <a:r>
              <a:rPr lang="en" sz="1400" dirty="0">
                <a:latin typeface="PT Mono" charset="0"/>
                <a:ea typeface="PT Mono" charset="0"/>
                <a:cs typeface="PT Mono" charset="0"/>
                <a:sym typeface="Courier New"/>
              </a:rPr>
              <a:t>&lt;</a:t>
            </a:r>
            <a:r>
              <a:rPr lang="en" sz="1400" dirty="0" err="1">
                <a:latin typeface="PT Mono" charset="0"/>
                <a:ea typeface="PT Mono" charset="0"/>
                <a:cs typeface="PT Mono" charset="0"/>
                <a:sym typeface="Courier New"/>
              </a:rPr>
              <a:t>blockquote</a:t>
            </a:r>
            <a:r>
              <a:rPr lang="en" sz="1400" dirty="0">
                <a:latin typeface="PT Mono" charset="0"/>
                <a:ea typeface="PT Mono" charset="0"/>
                <a:cs typeface="PT Mono" charset="0"/>
                <a:sym typeface="Courier New"/>
              </a:rPr>
              <a:t> class="twitter-tweet"&gt;</a:t>
            </a:r>
          </a:p>
          <a:p>
            <a:pPr marL="50800" marR="50800" lvl="0">
              <a:spcBef>
                <a:spcPts val="0"/>
              </a:spcBef>
              <a:spcAft>
                <a:spcPts val="800"/>
              </a:spcAft>
            </a:pPr>
            <a:r>
              <a:rPr lang="en" sz="1400" dirty="0">
                <a:latin typeface="PT Mono" charset="0"/>
                <a:ea typeface="PT Mono" charset="0"/>
                <a:cs typeface="PT Mono" charset="0"/>
                <a:sym typeface="Courier New"/>
              </a:rPr>
              <a:t>  &lt;a class="twitter-timeline"</a:t>
            </a:r>
          </a:p>
          <a:p>
            <a:pPr marL="50800" marR="50800" lvl="0">
              <a:spcBef>
                <a:spcPts val="0"/>
              </a:spcBef>
              <a:spcAft>
                <a:spcPts val="800"/>
              </a:spcAft>
            </a:pPr>
            <a:r>
              <a:rPr lang="en" sz="1400" dirty="0">
                <a:latin typeface="PT Mono" charset="0"/>
                <a:ea typeface="PT Mono" charset="0"/>
                <a:cs typeface="PT Mono" charset="0"/>
                <a:sym typeface="Courier New"/>
              </a:rPr>
              <a:t>      </a:t>
            </a:r>
            <a:r>
              <a:rPr lang="en" sz="1400" dirty="0" err="1">
                <a:latin typeface="PT Mono" charset="0"/>
                <a:ea typeface="PT Mono" charset="0"/>
                <a:cs typeface="PT Mono" charset="0"/>
                <a:sym typeface="Courier New"/>
              </a:rPr>
              <a:t>href</a:t>
            </a:r>
            <a:r>
              <a:rPr lang="en" sz="1400" dirty="0">
                <a:latin typeface="PT Mono" charset="0"/>
                <a:ea typeface="PT Mono" charset="0"/>
                <a:cs typeface="PT Mono" charset="0"/>
                <a:sym typeface="Courier New"/>
              </a:rPr>
              <a:t>="https://</a:t>
            </a:r>
            <a:r>
              <a:rPr lang="en" sz="1400" dirty="0" err="1">
                <a:latin typeface="PT Mono" charset="0"/>
                <a:ea typeface="PT Mono" charset="0"/>
                <a:cs typeface="PT Mono" charset="0"/>
                <a:sym typeface="Courier New"/>
              </a:rPr>
              <a:t>twitter.com</a:t>
            </a:r>
            <a:r>
              <a:rPr lang="en" sz="1400" dirty="0">
                <a:latin typeface="PT Mono" charset="0"/>
                <a:ea typeface="PT Mono" charset="0"/>
                <a:cs typeface="PT Mono" charset="0"/>
                <a:sym typeface="Courier New"/>
              </a:rPr>
              <a:t>/</a:t>
            </a:r>
            <a:r>
              <a:rPr lang="en" sz="1400" dirty="0">
                <a:solidFill>
                  <a:srgbClr val="FF0000"/>
                </a:solidFill>
                <a:latin typeface="PT Mono" charset="0"/>
                <a:ea typeface="PT Mono" charset="0"/>
                <a:cs typeface="PT Mono" charset="0"/>
                <a:sym typeface="Courier New"/>
              </a:rPr>
              <a:t>{! </a:t>
            </a:r>
            <a:r>
              <a:rPr lang="en" sz="1400" dirty="0" err="1">
                <a:solidFill>
                  <a:srgbClr val="FF0000"/>
                </a:solidFill>
                <a:latin typeface="PT Mono" charset="0"/>
                <a:ea typeface="PT Mono" charset="0"/>
                <a:cs typeface="PT Mono" charset="0"/>
                <a:sym typeface="Courier New"/>
              </a:rPr>
              <a:t>contact.Twitter_Handle__c</a:t>
            </a:r>
            <a:r>
              <a:rPr lang="en" sz="1400" dirty="0">
                <a:solidFill>
                  <a:srgbClr val="FF0000"/>
                </a:solidFill>
                <a:latin typeface="PT Mono" charset="0"/>
                <a:ea typeface="PT Mono" charset="0"/>
                <a:cs typeface="PT Mono" charset="0"/>
                <a:sym typeface="Courier New"/>
              </a:rPr>
              <a:t>}</a:t>
            </a:r>
            <a:r>
              <a:rPr lang="en" sz="1400" dirty="0">
                <a:latin typeface="PT Mono" charset="0"/>
                <a:ea typeface="PT Mono" charset="0"/>
                <a:cs typeface="PT Mono" charset="0"/>
                <a:sym typeface="Courier New"/>
              </a:rPr>
              <a:t>"</a:t>
            </a:r>
          </a:p>
          <a:p>
            <a:pPr marL="50800" marR="50800" lvl="0">
              <a:spcBef>
                <a:spcPts val="0"/>
              </a:spcBef>
              <a:spcAft>
                <a:spcPts val="800"/>
              </a:spcAft>
            </a:pPr>
            <a:r>
              <a:rPr lang="en" sz="1400" dirty="0">
                <a:latin typeface="PT Mono" charset="0"/>
                <a:ea typeface="PT Mono" charset="0"/>
                <a:cs typeface="PT Mono" charset="0"/>
                <a:sym typeface="Courier New"/>
              </a:rPr>
              <a:t>      data-chrome="</a:t>
            </a:r>
            <a:r>
              <a:rPr lang="en" sz="1400" dirty="0" err="1">
                <a:latin typeface="PT Mono" charset="0"/>
                <a:ea typeface="PT Mono" charset="0"/>
                <a:cs typeface="PT Mono" charset="0"/>
                <a:sym typeface="Courier New"/>
              </a:rPr>
              <a:t>noheader,nofooter</a:t>
            </a:r>
            <a:r>
              <a:rPr lang="en" sz="1400" dirty="0">
                <a:latin typeface="PT Mono" charset="0"/>
                <a:ea typeface="PT Mono" charset="0"/>
                <a:cs typeface="PT Mono" charset="0"/>
                <a:sym typeface="Courier New"/>
              </a:rPr>
              <a:t>" data-tweet-limit="1" height="250"&gt;</a:t>
            </a:r>
          </a:p>
          <a:p>
            <a:pPr marL="50800" marR="50800" lvl="0">
              <a:spcBef>
                <a:spcPts val="0"/>
              </a:spcBef>
              <a:spcAft>
                <a:spcPts val="800"/>
              </a:spcAft>
            </a:pPr>
            <a:r>
              <a:rPr lang="en" sz="1400" dirty="0">
                <a:latin typeface="PT Mono" charset="0"/>
                <a:ea typeface="PT Mono" charset="0"/>
                <a:cs typeface="PT Mono" charset="0"/>
                <a:sym typeface="Courier New"/>
              </a:rPr>
              <a:t>    Tweets by @</a:t>
            </a:r>
            <a:r>
              <a:rPr lang="en" sz="1400" dirty="0">
                <a:solidFill>
                  <a:srgbClr val="FF0000"/>
                </a:solidFill>
                <a:latin typeface="PT Mono" charset="0"/>
                <a:ea typeface="PT Mono" charset="0"/>
                <a:cs typeface="PT Mono" charset="0"/>
                <a:sym typeface="Courier New"/>
              </a:rPr>
              <a:t>{! </a:t>
            </a:r>
            <a:r>
              <a:rPr lang="en" sz="1400" dirty="0" err="1">
                <a:solidFill>
                  <a:srgbClr val="FF0000"/>
                </a:solidFill>
                <a:latin typeface="PT Mono" charset="0"/>
                <a:ea typeface="PT Mono" charset="0"/>
                <a:cs typeface="PT Mono" charset="0"/>
                <a:sym typeface="Courier New"/>
              </a:rPr>
              <a:t>contact.Twitter_Handle__c</a:t>
            </a:r>
            <a:r>
              <a:rPr lang="en" sz="1400" dirty="0">
                <a:solidFill>
                  <a:srgbClr val="FF0000"/>
                </a:solidFill>
                <a:latin typeface="PT Mono" charset="0"/>
                <a:ea typeface="PT Mono" charset="0"/>
                <a:cs typeface="PT Mono" charset="0"/>
                <a:sym typeface="Courier New"/>
              </a:rPr>
              <a:t>}</a:t>
            </a:r>
          </a:p>
          <a:p>
            <a:pPr marL="50800" marR="50800" lvl="0">
              <a:spcBef>
                <a:spcPts val="0"/>
              </a:spcBef>
              <a:spcAft>
                <a:spcPts val="800"/>
              </a:spcAft>
            </a:pPr>
            <a:r>
              <a:rPr lang="en" sz="1400" dirty="0">
                <a:latin typeface="PT Mono" charset="0"/>
                <a:ea typeface="PT Mono" charset="0"/>
                <a:cs typeface="PT Mono" charset="0"/>
                <a:sym typeface="Courier New"/>
              </a:rPr>
              <a:t>  &lt;/a&gt;</a:t>
            </a:r>
          </a:p>
          <a:p>
            <a:pPr marL="50800" marR="50800" lvl="0">
              <a:spcBef>
                <a:spcPts val="0"/>
              </a:spcBef>
              <a:spcAft>
                <a:spcPts val="800"/>
              </a:spcAft>
            </a:pPr>
            <a:r>
              <a:rPr lang="en" sz="1400" dirty="0">
                <a:latin typeface="PT Mono" charset="0"/>
                <a:ea typeface="PT Mono" charset="0"/>
                <a:cs typeface="PT Mono" charset="0"/>
                <a:sym typeface="Courier New"/>
              </a:rPr>
              <a:t>&lt;/</a:t>
            </a:r>
            <a:r>
              <a:rPr lang="en" sz="1400" dirty="0" err="1">
                <a:latin typeface="PT Mono" charset="0"/>
                <a:ea typeface="PT Mono" charset="0"/>
                <a:cs typeface="PT Mono" charset="0"/>
                <a:sym typeface="Courier New"/>
              </a:rPr>
              <a:t>blockquote</a:t>
            </a:r>
            <a:r>
              <a:rPr lang="en" sz="1400" dirty="0">
                <a:latin typeface="PT Mono" charset="0"/>
                <a:ea typeface="PT Mono" charset="0"/>
                <a:cs typeface="PT Mono" charset="0"/>
                <a:sym typeface="Courier New"/>
              </a:rPr>
              <a:t>&gt;</a:t>
            </a:r>
          </a:p>
          <a:p>
            <a:pPr marL="50800" marR="50800" lvl="0">
              <a:spcBef>
                <a:spcPts val="0"/>
              </a:spcBef>
              <a:spcAft>
                <a:spcPts val="800"/>
              </a:spcAft>
            </a:pPr>
            <a:r>
              <a:rPr lang="en" sz="1400" dirty="0">
                <a:latin typeface="PT Mono" charset="0"/>
                <a:ea typeface="PT Mono" charset="0"/>
                <a:cs typeface="PT Mono" charset="0"/>
                <a:sym typeface="Courier New"/>
              </a:rPr>
              <a:t>&lt;script </a:t>
            </a:r>
            <a:r>
              <a:rPr lang="en" sz="1400" dirty="0" err="1">
                <a:latin typeface="PT Mono" charset="0"/>
                <a:ea typeface="PT Mono" charset="0"/>
                <a:cs typeface="PT Mono" charset="0"/>
                <a:sym typeface="Courier New"/>
              </a:rPr>
              <a:t>async</a:t>
            </a:r>
            <a:r>
              <a:rPr lang="en" sz="1400" dirty="0">
                <a:latin typeface="PT Mono" charset="0"/>
                <a:ea typeface="PT Mono" charset="0"/>
                <a:cs typeface="PT Mono" charset="0"/>
                <a:sym typeface="Courier New"/>
              </a:rPr>
              <a:t>="" </a:t>
            </a:r>
            <a:r>
              <a:rPr lang="en" sz="1400" dirty="0" err="1">
                <a:latin typeface="PT Mono" charset="0"/>
                <a:ea typeface="PT Mono" charset="0"/>
                <a:cs typeface="PT Mono" charset="0"/>
                <a:sym typeface="Courier New"/>
              </a:rPr>
              <a:t>src</a:t>
            </a:r>
            <a:r>
              <a:rPr lang="en" sz="1400" dirty="0">
                <a:latin typeface="PT Mono" charset="0"/>
                <a:ea typeface="PT Mono" charset="0"/>
                <a:cs typeface="PT Mono" charset="0"/>
                <a:sym typeface="Courier New"/>
              </a:rPr>
              <a:t>="//</a:t>
            </a:r>
            <a:r>
              <a:rPr lang="en" sz="1400" dirty="0" err="1">
                <a:latin typeface="PT Mono" charset="0"/>
                <a:ea typeface="PT Mono" charset="0"/>
                <a:cs typeface="PT Mono" charset="0"/>
                <a:sym typeface="Courier New"/>
              </a:rPr>
              <a:t>platform.twitter.com</a:t>
            </a:r>
            <a:r>
              <a:rPr lang="en" sz="1400" dirty="0">
                <a:latin typeface="PT Mono" charset="0"/>
                <a:ea typeface="PT Mono" charset="0"/>
                <a:cs typeface="PT Mono" charset="0"/>
                <a:sym typeface="Courier New"/>
              </a:rPr>
              <a:t>/</a:t>
            </a:r>
            <a:r>
              <a:rPr lang="en" sz="1400" dirty="0" err="1">
                <a:latin typeface="PT Mono" charset="0"/>
                <a:ea typeface="PT Mono" charset="0"/>
                <a:cs typeface="PT Mono" charset="0"/>
                <a:sym typeface="Courier New"/>
              </a:rPr>
              <a:t>widgets.js</a:t>
            </a:r>
            <a:r>
              <a:rPr lang="en" sz="1400" dirty="0">
                <a:latin typeface="PT Mono" charset="0"/>
                <a:ea typeface="PT Mono" charset="0"/>
                <a:cs typeface="PT Mono" charset="0"/>
                <a:sym typeface="Courier New"/>
              </a:rPr>
              <a:t>" charset="utf-8" </a:t>
            </a:r>
            <a:r>
              <a:rPr lang="en" sz="1400" dirty="0" smtClean="0">
                <a:latin typeface="PT Mono" charset="0"/>
                <a:ea typeface="PT Mono" charset="0"/>
                <a:cs typeface="PT Mono" charset="0"/>
                <a:sym typeface="Courier New"/>
              </a:rPr>
              <a:t>/&gt;</a:t>
            </a:r>
            <a:endParaRPr lang="en" sz="1400" dirty="0">
              <a:latin typeface="PT Mono" charset="0"/>
              <a:ea typeface="PT Mono" charset="0"/>
              <a:cs typeface="PT Mono" charset="0"/>
              <a:sym typeface="Courier New"/>
            </a:endParaRPr>
          </a:p>
          <a:p>
            <a:pPr marL="50800" marR="50800" lvl="0">
              <a:spcBef>
                <a:spcPts val="0"/>
              </a:spcBef>
              <a:spcAft>
                <a:spcPts val="800"/>
              </a:spcAft>
            </a:pPr>
            <a:r>
              <a:rPr lang="en" sz="1400" dirty="0">
                <a:latin typeface="PT Mono" charset="0"/>
                <a:ea typeface="PT Mono" charset="0"/>
                <a:cs typeface="PT Mono" charset="0"/>
                <a:sym typeface="Courier New"/>
              </a:rPr>
              <a:t>&lt;/</a:t>
            </a:r>
            <a:r>
              <a:rPr lang="en" sz="1400" dirty="0" err="1">
                <a:latin typeface="PT Mono" charset="0"/>
                <a:ea typeface="PT Mono" charset="0"/>
                <a:cs typeface="PT Mono" charset="0"/>
                <a:sym typeface="Courier New"/>
              </a:rPr>
              <a:t>apex:page</a:t>
            </a:r>
            <a:r>
              <a:rPr lang="en" sz="1400" dirty="0" smtClean="0">
                <a:latin typeface="PT Mono" charset="0"/>
                <a:ea typeface="PT Mono" charset="0"/>
                <a:cs typeface="PT Mono" charset="0"/>
                <a:sym typeface="Courier New"/>
              </a:rPr>
              <a:t>&gt;</a:t>
            </a:r>
            <a:endParaRPr lang="en" sz="1400" dirty="0">
              <a:latin typeface="PT Mono" charset="0"/>
              <a:ea typeface="PT Mono" charset="0"/>
              <a:cs typeface="PT Mono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969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/>
              <a:t>Create a Twitter Handle custom field for </a:t>
            </a:r>
            <a:r>
              <a:rPr lang="en-US" dirty="0" smtClean="0"/>
              <a:t>Contact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ü"/>
            </a:pPr>
            <a:r>
              <a:rPr lang="en-US" dirty="0" smtClean="0"/>
              <a:t>Take the twitter code snippet convert it to be used in Visualforce</a:t>
            </a:r>
          </a:p>
          <a:p>
            <a:pPr>
              <a:buFont typeface="Wingdings" charset="2"/>
              <a:buChar char="ü"/>
            </a:pP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 smtClean="0"/>
              <a:t>Expose the Visualforce Page in the Contact standard layout.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57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hape 1819"/>
          <p:cNvGrpSpPr/>
          <p:nvPr/>
        </p:nvGrpSpPr>
        <p:grpSpPr>
          <a:xfrm flipH="1">
            <a:off x="1848022" y="3511701"/>
            <a:ext cx="1767510" cy="810831"/>
            <a:chOff x="-1" y="-2"/>
            <a:chExt cx="2351812" cy="1078874"/>
          </a:xfrm>
        </p:grpSpPr>
        <p:grpSp>
          <p:nvGrpSpPr>
            <p:cNvPr id="8" name="Shape 1820"/>
            <p:cNvGrpSpPr/>
            <p:nvPr/>
          </p:nvGrpSpPr>
          <p:grpSpPr>
            <a:xfrm>
              <a:off x="307516" y="-2"/>
              <a:ext cx="1888800" cy="923682"/>
              <a:chOff x="-1" y="-1"/>
              <a:chExt cx="1888800" cy="923682"/>
            </a:xfrm>
          </p:grpSpPr>
          <p:sp>
            <p:nvSpPr>
              <p:cNvPr id="15" name="Shape 1821"/>
              <p:cNvSpPr/>
              <p:nvPr/>
            </p:nvSpPr>
            <p:spPr>
              <a:xfrm>
                <a:off x="-1" y="80680"/>
                <a:ext cx="1888800" cy="843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6316" y="35746"/>
                    </a:moveTo>
                    <a:cubicBezTo>
                      <a:pt x="121671" y="54185"/>
                      <a:pt x="121181" y="76986"/>
                      <a:pt x="114892" y="94211"/>
                    </a:cubicBezTo>
                    <a:cubicBezTo>
                      <a:pt x="108039" y="112988"/>
                      <a:pt x="95899" y="121373"/>
                      <a:pt x="84526" y="115196"/>
                    </a:cubicBezTo>
                    <a:lnTo>
                      <a:pt x="41767" y="120000"/>
                    </a:lnTo>
                    <a:lnTo>
                      <a:pt x="9355" y="117653"/>
                    </a:lnTo>
                    <a:cubicBezTo>
                      <a:pt x="-34" y="106467"/>
                      <a:pt x="-2836" y="82293"/>
                      <a:pt x="3158" y="64268"/>
                    </a:cubicBezTo>
                    <a:cubicBezTo>
                      <a:pt x="6836" y="53212"/>
                      <a:pt x="13142" y="47347"/>
                      <a:pt x="19125" y="41343"/>
                    </a:cubicBezTo>
                    <a:cubicBezTo>
                      <a:pt x="54754" y="5575"/>
                      <a:pt x="97894" y="-27686"/>
                      <a:pt x="116316" y="35746"/>
                    </a:cubicBezTo>
                    <a:close/>
                  </a:path>
                </a:pathLst>
              </a:custGeom>
              <a:solidFill>
                <a:srgbClr val="53585F"/>
              </a:solidFill>
              <a:ln>
                <a:noFill/>
              </a:ln>
            </p:spPr>
            <p:txBody>
              <a:bodyPr lIns="35700" tIns="35700" rIns="35700" bIns="3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3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Shape 1822"/>
              <p:cNvSpPr/>
              <p:nvPr/>
            </p:nvSpPr>
            <p:spPr>
              <a:xfrm>
                <a:off x="48822" y="-1"/>
                <a:ext cx="1795500" cy="722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86318"/>
                    </a:moveTo>
                    <a:cubicBezTo>
                      <a:pt x="13677" y="49085"/>
                      <a:pt x="29572" y="22941"/>
                      <a:pt x="46527" y="9798"/>
                    </a:cubicBezTo>
                    <a:cubicBezTo>
                      <a:pt x="71172" y="-9303"/>
                      <a:pt x="96933" y="-323"/>
                      <a:pt x="120000" y="35411"/>
                    </a:cubicBezTo>
                    <a:cubicBezTo>
                      <a:pt x="119977" y="55632"/>
                      <a:pt x="116622" y="74007"/>
                      <a:pt x="111366" y="82644"/>
                    </a:cubicBezTo>
                    <a:cubicBezTo>
                      <a:pt x="104272" y="94301"/>
                      <a:pt x="96261" y="84875"/>
                      <a:pt x="88505" y="82675"/>
                    </a:cubicBezTo>
                    <a:cubicBezTo>
                      <a:pt x="69938" y="77406"/>
                      <a:pt x="53105" y="114651"/>
                      <a:pt x="34988" y="119455"/>
                    </a:cubicBezTo>
                    <a:cubicBezTo>
                      <a:pt x="22627" y="122732"/>
                      <a:pt x="10266" y="111142"/>
                      <a:pt x="0" y="86318"/>
                    </a:cubicBezTo>
                    <a:close/>
                  </a:path>
                </a:pathLst>
              </a:custGeom>
              <a:solidFill>
                <a:srgbClr val="A6AAA8"/>
              </a:solidFill>
              <a:ln>
                <a:noFill/>
              </a:ln>
            </p:spPr>
            <p:txBody>
              <a:bodyPr lIns="35700" tIns="35700" rIns="35700" bIns="3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6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" name="Shape 1823"/>
            <p:cNvGrpSpPr/>
            <p:nvPr/>
          </p:nvGrpSpPr>
          <p:grpSpPr>
            <a:xfrm>
              <a:off x="1525911" y="674817"/>
              <a:ext cx="825900" cy="403983"/>
              <a:chOff x="0" y="-1"/>
              <a:chExt cx="825900" cy="403983"/>
            </a:xfrm>
          </p:grpSpPr>
          <p:sp>
            <p:nvSpPr>
              <p:cNvPr id="13" name="Shape 1824"/>
              <p:cNvSpPr/>
              <p:nvPr/>
            </p:nvSpPr>
            <p:spPr>
              <a:xfrm>
                <a:off x="0" y="35282"/>
                <a:ext cx="825900" cy="368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6316" y="35746"/>
                    </a:moveTo>
                    <a:cubicBezTo>
                      <a:pt x="121671" y="54185"/>
                      <a:pt x="121181" y="76986"/>
                      <a:pt x="114892" y="94211"/>
                    </a:cubicBezTo>
                    <a:cubicBezTo>
                      <a:pt x="108039" y="112988"/>
                      <a:pt x="95899" y="121373"/>
                      <a:pt x="84526" y="115196"/>
                    </a:cubicBezTo>
                    <a:lnTo>
                      <a:pt x="41767" y="120000"/>
                    </a:lnTo>
                    <a:lnTo>
                      <a:pt x="9355" y="117653"/>
                    </a:lnTo>
                    <a:cubicBezTo>
                      <a:pt x="-34" y="106467"/>
                      <a:pt x="-2836" y="82293"/>
                      <a:pt x="3158" y="64268"/>
                    </a:cubicBezTo>
                    <a:cubicBezTo>
                      <a:pt x="6836" y="53212"/>
                      <a:pt x="13142" y="47347"/>
                      <a:pt x="19125" y="41343"/>
                    </a:cubicBezTo>
                    <a:cubicBezTo>
                      <a:pt x="54754" y="5575"/>
                      <a:pt x="97894" y="-27686"/>
                      <a:pt x="116316" y="35746"/>
                    </a:cubicBezTo>
                    <a:close/>
                  </a:path>
                </a:pathLst>
              </a:custGeom>
              <a:solidFill>
                <a:srgbClr val="7C868D"/>
              </a:solidFill>
              <a:ln>
                <a:noFill/>
              </a:ln>
            </p:spPr>
            <p:txBody>
              <a:bodyPr lIns="35700" tIns="35700" rIns="35700" bIns="3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3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Shape 1825"/>
              <p:cNvSpPr/>
              <p:nvPr/>
            </p:nvSpPr>
            <p:spPr>
              <a:xfrm>
                <a:off x="21351" y="0"/>
                <a:ext cx="785100" cy="315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86318"/>
                    </a:moveTo>
                    <a:cubicBezTo>
                      <a:pt x="13677" y="49085"/>
                      <a:pt x="29572" y="22941"/>
                      <a:pt x="46527" y="9798"/>
                    </a:cubicBezTo>
                    <a:cubicBezTo>
                      <a:pt x="71172" y="-9303"/>
                      <a:pt x="96933" y="-323"/>
                      <a:pt x="120000" y="35411"/>
                    </a:cubicBezTo>
                    <a:cubicBezTo>
                      <a:pt x="119977" y="55632"/>
                      <a:pt x="116622" y="74007"/>
                      <a:pt x="111366" y="82644"/>
                    </a:cubicBezTo>
                    <a:cubicBezTo>
                      <a:pt x="104272" y="94301"/>
                      <a:pt x="96261" y="84875"/>
                      <a:pt x="88505" y="82675"/>
                    </a:cubicBezTo>
                    <a:cubicBezTo>
                      <a:pt x="69938" y="77406"/>
                      <a:pt x="53105" y="114651"/>
                      <a:pt x="34988" y="119455"/>
                    </a:cubicBezTo>
                    <a:cubicBezTo>
                      <a:pt x="22627" y="122732"/>
                      <a:pt x="10266" y="111142"/>
                      <a:pt x="0" y="86318"/>
                    </a:cubicBezTo>
                    <a:close/>
                  </a:path>
                </a:pathLst>
              </a:custGeom>
              <a:solidFill>
                <a:srgbClr val="A6AAA8"/>
              </a:solidFill>
              <a:ln w="38100" cap="flat" cmpd="sng">
                <a:solidFill>
                  <a:srgbClr val="A6AAA8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5700" tIns="35700" rIns="35700" bIns="3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6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" name="Shape 1826"/>
            <p:cNvGrpSpPr/>
            <p:nvPr/>
          </p:nvGrpSpPr>
          <p:grpSpPr>
            <a:xfrm>
              <a:off x="-1" y="762004"/>
              <a:ext cx="647700" cy="316868"/>
              <a:chOff x="0" y="0"/>
              <a:chExt cx="647700" cy="316868"/>
            </a:xfrm>
          </p:grpSpPr>
          <p:sp>
            <p:nvSpPr>
              <p:cNvPr id="11" name="Shape 1827"/>
              <p:cNvSpPr/>
              <p:nvPr/>
            </p:nvSpPr>
            <p:spPr>
              <a:xfrm>
                <a:off x="0" y="27668"/>
                <a:ext cx="647700" cy="2892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6316" y="35746"/>
                    </a:moveTo>
                    <a:cubicBezTo>
                      <a:pt x="121671" y="54185"/>
                      <a:pt x="121181" y="76986"/>
                      <a:pt x="114892" y="94211"/>
                    </a:cubicBezTo>
                    <a:cubicBezTo>
                      <a:pt x="108039" y="112988"/>
                      <a:pt x="95899" y="121373"/>
                      <a:pt x="84526" y="115196"/>
                    </a:cubicBezTo>
                    <a:lnTo>
                      <a:pt x="41767" y="120000"/>
                    </a:lnTo>
                    <a:lnTo>
                      <a:pt x="9355" y="117653"/>
                    </a:lnTo>
                    <a:cubicBezTo>
                      <a:pt x="-34" y="106467"/>
                      <a:pt x="-2836" y="82293"/>
                      <a:pt x="3158" y="64268"/>
                    </a:cubicBezTo>
                    <a:cubicBezTo>
                      <a:pt x="6836" y="53212"/>
                      <a:pt x="13142" y="47347"/>
                      <a:pt x="19125" y="41343"/>
                    </a:cubicBezTo>
                    <a:cubicBezTo>
                      <a:pt x="54754" y="5575"/>
                      <a:pt x="97894" y="-27686"/>
                      <a:pt x="116316" y="35746"/>
                    </a:cubicBezTo>
                    <a:close/>
                  </a:path>
                </a:pathLst>
              </a:custGeom>
              <a:solidFill>
                <a:srgbClr val="7C868D"/>
              </a:solidFill>
              <a:ln>
                <a:noFill/>
              </a:ln>
            </p:spPr>
            <p:txBody>
              <a:bodyPr lIns="35700" tIns="35700" rIns="35700" bIns="3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3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Shape 1828"/>
              <p:cNvSpPr/>
              <p:nvPr/>
            </p:nvSpPr>
            <p:spPr>
              <a:xfrm>
                <a:off x="16742" y="0"/>
                <a:ext cx="615600" cy="247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86318"/>
                    </a:moveTo>
                    <a:cubicBezTo>
                      <a:pt x="13677" y="49085"/>
                      <a:pt x="29572" y="22941"/>
                      <a:pt x="46527" y="9798"/>
                    </a:cubicBezTo>
                    <a:cubicBezTo>
                      <a:pt x="71172" y="-9303"/>
                      <a:pt x="96933" y="-323"/>
                      <a:pt x="120000" y="35411"/>
                    </a:cubicBezTo>
                    <a:cubicBezTo>
                      <a:pt x="119977" y="55632"/>
                      <a:pt x="116622" y="74007"/>
                      <a:pt x="111366" y="82644"/>
                    </a:cubicBezTo>
                    <a:cubicBezTo>
                      <a:pt x="104272" y="94301"/>
                      <a:pt x="96261" y="84875"/>
                      <a:pt x="88505" y="82675"/>
                    </a:cubicBezTo>
                    <a:cubicBezTo>
                      <a:pt x="69938" y="77406"/>
                      <a:pt x="53105" y="114651"/>
                      <a:pt x="34988" y="119455"/>
                    </a:cubicBezTo>
                    <a:cubicBezTo>
                      <a:pt x="22627" y="122732"/>
                      <a:pt x="10266" y="111142"/>
                      <a:pt x="0" y="86318"/>
                    </a:cubicBezTo>
                    <a:close/>
                  </a:path>
                </a:pathLst>
              </a:custGeom>
              <a:solidFill>
                <a:srgbClr val="A6AAA8"/>
              </a:solidFill>
              <a:ln w="38100" cap="flat" cmpd="sng">
                <a:solidFill>
                  <a:srgbClr val="A6AAA8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5700" tIns="35700" rIns="35700" bIns="3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6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Page to the Standard Layout</a:t>
            </a:r>
            <a:endParaRPr lang="en-US" dirty="0"/>
          </a:p>
        </p:txBody>
      </p:sp>
      <p:pic>
        <p:nvPicPr>
          <p:cNvPr id="3" name="Shape 273" descr="Screen Shot 2017-05-25 at 16.11.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293" y="1476938"/>
            <a:ext cx="4317599" cy="15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274" descr="Screen Shot 2017-06-07 at 15.17.4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483" y="1035925"/>
            <a:ext cx="4186573" cy="2831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Straight Arrow Connector 22"/>
          <p:cNvCxnSpPr/>
          <p:nvPr/>
        </p:nvCxnSpPr>
        <p:spPr>
          <a:xfrm flipV="1">
            <a:off x="3417757" y="2061148"/>
            <a:ext cx="1289154" cy="39066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78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Result</a:t>
            </a:r>
            <a:endParaRPr lang="en-US" dirty="0"/>
          </a:p>
        </p:txBody>
      </p:sp>
      <p:pic>
        <p:nvPicPr>
          <p:cNvPr id="3" name="Shape 281" descr="Screen Shot 2017-05-25 at 16.13.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669" y="1082166"/>
            <a:ext cx="5091875" cy="34941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40370" y="2485575"/>
            <a:ext cx="4714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Now our tweet appears on the contact page!</a:t>
            </a:r>
          </a:p>
          <a:p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62390" y="2846215"/>
            <a:ext cx="761879" cy="20899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hape 1938"/>
          <p:cNvSpPr/>
          <p:nvPr/>
        </p:nvSpPr>
        <p:spPr>
          <a:xfrm>
            <a:off x="1822334" y="3694892"/>
            <a:ext cx="1153432" cy="66718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4170" y="70983"/>
                </a:moveTo>
                <a:cubicBezTo>
                  <a:pt x="54170" y="70983"/>
                  <a:pt x="27532" y="21411"/>
                  <a:pt x="44" y="21411"/>
                </a:cubicBezTo>
                <a:cubicBezTo>
                  <a:pt x="-1416" y="21411"/>
                  <a:pt x="33693" y="84505"/>
                  <a:pt x="33693" y="84505"/>
                </a:cubicBezTo>
                <a:lnTo>
                  <a:pt x="28572" y="114927"/>
                </a:lnTo>
                <a:lnTo>
                  <a:pt x="60022" y="111550"/>
                </a:lnTo>
                <a:lnTo>
                  <a:pt x="89460" y="120000"/>
                </a:lnTo>
                <a:lnTo>
                  <a:pt x="120000" y="39433"/>
                </a:lnTo>
                <a:cubicBezTo>
                  <a:pt x="120000" y="39433"/>
                  <a:pt x="91528" y="47327"/>
                  <a:pt x="84946" y="67605"/>
                </a:cubicBezTo>
                <a:cubicBezTo>
                  <a:pt x="78364" y="87883"/>
                  <a:pt x="94710" y="0"/>
                  <a:pt x="94710" y="0"/>
                </a:cubicBezTo>
                <a:cubicBezTo>
                  <a:pt x="94710" y="0"/>
                  <a:pt x="54170" y="70983"/>
                  <a:pt x="54170" y="70983"/>
                </a:cubicBezTo>
                <a:close/>
              </a:path>
            </a:pathLst>
          </a:custGeom>
          <a:solidFill>
            <a:srgbClr val="76C05C"/>
          </a:solidFill>
          <a:ln>
            <a:noFill/>
          </a:ln>
        </p:spPr>
        <p:txBody>
          <a:bodyPr lIns="19025" tIns="19025" rIns="19025" bIns="19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None/>
            </a:pPr>
            <a:endParaRPr sz="1500">
              <a:solidFill>
                <a:srgbClr val="1C1C1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Shape 1819"/>
          <p:cNvGrpSpPr/>
          <p:nvPr/>
        </p:nvGrpSpPr>
        <p:grpSpPr>
          <a:xfrm flipH="1">
            <a:off x="2650788" y="3641508"/>
            <a:ext cx="1796699" cy="824221"/>
            <a:chOff x="-1" y="-2"/>
            <a:chExt cx="2351812" cy="1078874"/>
          </a:xfrm>
        </p:grpSpPr>
        <p:grpSp>
          <p:nvGrpSpPr>
            <p:cNvPr id="9" name="Shape 1820"/>
            <p:cNvGrpSpPr/>
            <p:nvPr/>
          </p:nvGrpSpPr>
          <p:grpSpPr>
            <a:xfrm>
              <a:off x="307516" y="-2"/>
              <a:ext cx="1888800" cy="923682"/>
              <a:chOff x="-1" y="-1"/>
              <a:chExt cx="1888800" cy="923682"/>
            </a:xfrm>
          </p:grpSpPr>
          <p:sp>
            <p:nvSpPr>
              <p:cNvPr id="16" name="Shape 1821"/>
              <p:cNvSpPr/>
              <p:nvPr/>
            </p:nvSpPr>
            <p:spPr>
              <a:xfrm>
                <a:off x="-1" y="80680"/>
                <a:ext cx="1888800" cy="843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6316" y="35746"/>
                    </a:moveTo>
                    <a:cubicBezTo>
                      <a:pt x="121671" y="54185"/>
                      <a:pt x="121181" y="76986"/>
                      <a:pt x="114892" y="94211"/>
                    </a:cubicBezTo>
                    <a:cubicBezTo>
                      <a:pt x="108039" y="112988"/>
                      <a:pt x="95899" y="121373"/>
                      <a:pt x="84526" y="115196"/>
                    </a:cubicBezTo>
                    <a:lnTo>
                      <a:pt x="41767" y="120000"/>
                    </a:lnTo>
                    <a:lnTo>
                      <a:pt x="9355" y="117653"/>
                    </a:lnTo>
                    <a:cubicBezTo>
                      <a:pt x="-34" y="106467"/>
                      <a:pt x="-2836" y="82293"/>
                      <a:pt x="3158" y="64268"/>
                    </a:cubicBezTo>
                    <a:cubicBezTo>
                      <a:pt x="6836" y="53212"/>
                      <a:pt x="13142" y="47347"/>
                      <a:pt x="19125" y="41343"/>
                    </a:cubicBezTo>
                    <a:cubicBezTo>
                      <a:pt x="54754" y="5575"/>
                      <a:pt x="97894" y="-27686"/>
                      <a:pt x="116316" y="35746"/>
                    </a:cubicBezTo>
                    <a:close/>
                  </a:path>
                </a:pathLst>
              </a:custGeom>
              <a:solidFill>
                <a:srgbClr val="53585F"/>
              </a:solidFill>
              <a:ln>
                <a:noFill/>
              </a:ln>
            </p:spPr>
            <p:txBody>
              <a:bodyPr lIns="35700" tIns="35700" rIns="35700" bIns="3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3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Shape 1822"/>
              <p:cNvSpPr/>
              <p:nvPr/>
            </p:nvSpPr>
            <p:spPr>
              <a:xfrm>
                <a:off x="48822" y="-1"/>
                <a:ext cx="1795500" cy="722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86318"/>
                    </a:moveTo>
                    <a:cubicBezTo>
                      <a:pt x="13677" y="49085"/>
                      <a:pt x="29572" y="22941"/>
                      <a:pt x="46527" y="9798"/>
                    </a:cubicBezTo>
                    <a:cubicBezTo>
                      <a:pt x="71172" y="-9303"/>
                      <a:pt x="96933" y="-323"/>
                      <a:pt x="120000" y="35411"/>
                    </a:cubicBezTo>
                    <a:cubicBezTo>
                      <a:pt x="119977" y="55632"/>
                      <a:pt x="116622" y="74007"/>
                      <a:pt x="111366" y="82644"/>
                    </a:cubicBezTo>
                    <a:cubicBezTo>
                      <a:pt x="104272" y="94301"/>
                      <a:pt x="96261" y="84875"/>
                      <a:pt x="88505" y="82675"/>
                    </a:cubicBezTo>
                    <a:cubicBezTo>
                      <a:pt x="69938" y="77406"/>
                      <a:pt x="53105" y="114651"/>
                      <a:pt x="34988" y="119455"/>
                    </a:cubicBezTo>
                    <a:cubicBezTo>
                      <a:pt x="22627" y="122732"/>
                      <a:pt x="10266" y="111142"/>
                      <a:pt x="0" y="86318"/>
                    </a:cubicBezTo>
                    <a:close/>
                  </a:path>
                </a:pathLst>
              </a:custGeom>
              <a:solidFill>
                <a:srgbClr val="A6AAA8"/>
              </a:solidFill>
              <a:ln>
                <a:noFill/>
              </a:ln>
            </p:spPr>
            <p:txBody>
              <a:bodyPr lIns="35700" tIns="35700" rIns="35700" bIns="3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6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" name="Shape 1823"/>
            <p:cNvGrpSpPr/>
            <p:nvPr/>
          </p:nvGrpSpPr>
          <p:grpSpPr>
            <a:xfrm>
              <a:off x="1525911" y="674817"/>
              <a:ext cx="825900" cy="403983"/>
              <a:chOff x="0" y="-1"/>
              <a:chExt cx="825900" cy="403983"/>
            </a:xfrm>
          </p:grpSpPr>
          <p:sp>
            <p:nvSpPr>
              <p:cNvPr id="14" name="Shape 1824"/>
              <p:cNvSpPr/>
              <p:nvPr/>
            </p:nvSpPr>
            <p:spPr>
              <a:xfrm>
                <a:off x="0" y="35282"/>
                <a:ext cx="825900" cy="368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6316" y="35746"/>
                    </a:moveTo>
                    <a:cubicBezTo>
                      <a:pt x="121671" y="54185"/>
                      <a:pt x="121181" y="76986"/>
                      <a:pt x="114892" y="94211"/>
                    </a:cubicBezTo>
                    <a:cubicBezTo>
                      <a:pt x="108039" y="112988"/>
                      <a:pt x="95899" y="121373"/>
                      <a:pt x="84526" y="115196"/>
                    </a:cubicBezTo>
                    <a:lnTo>
                      <a:pt x="41767" y="120000"/>
                    </a:lnTo>
                    <a:lnTo>
                      <a:pt x="9355" y="117653"/>
                    </a:lnTo>
                    <a:cubicBezTo>
                      <a:pt x="-34" y="106467"/>
                      <a:pt x="-2836" y="82293"/>
                      <a:pt x="3158" y="64268"/>
                    </a:cubicBezTo>
                    <a:cubicBezTo>
                      <a:pt x="6836" y="53212"/>
                      <a:pt x="13142" y="47347"/>
                      <a:pt x="19125" y="41343"/>
                    </a:cubicBezTo>
                    <a:cubicBezTo>
                      <a:pt x="54754" y="5575"/>
                      <a:pt x="97894" y="-27686"/>
                      <a:pt x="116316" y="35746"/>
                    </a:cubicBezTo>
                    <a:close/>
                  </a:path>
                </a:pathLst>
              </a:custGeom>
              <a:solidFill>
                <a:srgbClr val="7C868D"/>
              </a:solidFill>
              <a:ln>
                <a:noFill/>
              </a:ln>
            </p:spPr>
            <p:txBody>
              <a:bodyPr lIns="35700" tIns="35700" rIns="35700" bIns="3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3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Shape 1825"/>
              <p:cNvSpPr/>
              <p:nvPr/>
            </p:nvSpPr>
            <p:spPr>
              <a:xfrm>
                <a:off x="21351" y="0"/>
                <a:ext cx="785100" cy="315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86318"/>
                    </a:moveTo>
                    <a:cubicBezTo>
                      <a:pt x="13677" y="49085"/>
                      <a:pt x="29572" y="22941"/>
                      <a:pt x="46527" y="9798"/>
                    </a:cubicBezTo>
                    <a:cubicBezTo>
                      <a:pt x="71172" y="-9303"/>
                      <a:pt x="96933" y="-323"/>
                      <a:pt x="120000" y="35411"/>
                    </a:cubicBezTo>
                    <a:cubicBezTo>
                      <a:pt x="119977" y="55632"/>
                      <a:pt x="116622" y="74007"/>
                      <a:pt x="111366" y="82644"/>
                    </a:cubicBezTo>
                    <a:cubicBezTo>
                      <a:pt x="104272" y="94301"/>
                      <a:pt x="96261" y="84875"/>
                      <a:pt x="88505" y="82675"/>
                    </a:cubicBezTo>
                    <a:cubicBezTo>
                      <a:pt x="69938" y="77406"/>
                      <a:pt x="53105" y="114651"/>
                      <a:pt x="34988" y="119455"/>
                    </a:cubicBezTo>
                    <a:cubicBezTo>
                      <a:pt x="22627" y="122732"/>
                      <a:pt x="10266" y="111142"/>
                      <a:pt x="0" y="86318"/>
                    </a:cubicBezTo>
                    <a:close/>
                  </a:path>
                </a:pathLst>
              </a:custGeom>
              <a:solidFill>
                <a:srgbClr val="A6AAA8"/>
              </a:solidFill>
              <a:ln w="38100" cap="flat" cmpd="sng">
                <a:solidFill>
                  <a:srgbClr val="A6AAA8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5700" tIns="35700" rIns="35700" bIns="3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6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" name="Shape 1826"/>
            <p:cNvGrpSpPr/>
            <p:nvPr/>
          </p:nvGrpSpPr>
          <p:grpSpPr>
            <a:xfrm>
              <a:off x="-1" y="762004"/>
              <a:ext cx="647700" cy="316868"/>
              <a:chOff x="0" y="0"/>
              <a:chExt cx="647700" cy="316868"/>
            </a:xfrm>
          </p:grpSpPr>
          <p:sp>
            <p:nvSpPr>
              <p:cNvPr id="12" name="Shape 1827"/>
              <p:cNvSpPr/>
              <p:nvPr/>
            </p:nvSpPr>
            <p:spPr>
              <a:xfrm>
                <a:off x="0" y="27668"/>
                <a:ext cx="647700" cy="2892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16316" y="35746"/>
                    </a:moveTo>
                    <a:cubicBezTo>
                      <a:pt x="121671" y="54185"/>
                      <a:pt x="121181" y="76986"/>
                      <a:pt x="114892" y="94211"/>
                    </a:cubicBezTo>
                    <a:cubicBezTo>
                      <a:pt x="108039" y="112988"/>
                      <a:pt x="95899" y="121373"/>
                      <a:pt x="84526" y="115196"/>
                    </a:cubicBezTo>
                    <a:lnTo>
                      <a:pt x="41767" y="120000"/>
                    </a:lnTo>
                    <a:lnTo>
                      <a:pt x="9355" y="117653"/>
                    </a:lnTo>
                    <a:cubicBezTo>
                      <a:pt x="-34" y="106467"/>
                      <a:pt x="-2836" y="82293"/>
                      <a:pt x="3158" y="64268"/>
                    </a:cubicBezTo>
                    <a:cubicBezTo>
                      <a:pt x="6836" y="53212"/>
                      <a:pt x="13142" y="47347"/>
                      <a:pt x="19125" y="41343"/>
                    </a:cubicBezTo>
                    <a:cubicBezTo>
                      <a:pt x="54754" y="5575"/>
                      <a:pt x="97894" y="-27686"/>
                      <a:pt x="116316" y="35746"/>
                    </a:cubicBezTo>
                    <a:close/>
                  </a:path>
                </a:pathLst>
              </a:custGeom>
              <a:solidFill>
                <a:srgbClr val="7C868D"/>
              </a:solidFill>
              <a:ln>
                <a:noFill/>
              </a:ln>
            </p:spPr>
            <p:txBody>
              <a:bodyPr lIns="35700" tIns="35700" rIns="35700" bIns="3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3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Shape 1828"/>
              <p:cNvSpPr/>
              <p:nvPr/>
            </p:nvSpPr>
            <p:spPr>
              <a:xfrm>
                <a:off x="16742" y="0"/>
                <a:ext cx="615600" cy="2478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86318"/>
                    </a:moveTo>
                    <a:cubicBezTo>
                      <a:pt x="13677" y="49085"/>
                      <a:pt x="29572" y="22941"/>
                      <a:pt x="46527" y="9798"/>
                    </a:cubicBezTo>
                    <a:cubicBezTo>
                      <a:pt x="71172" y="-9303"/>
                      <a:pt x="96933" y="-323"/>
                      <a:pt x="120000" y="35411"/>
                    </a:cubicBezTo>
                    <a:cubicBezTo>
                      <a:pt x="119977" y="55632"/>
                      <a:pt x="116622" y="74007"/>
                      <a:pt x="111366" y="82644"/>
                    </a:cubicBezTo>
                    <a:cubicBezTo>
                      <a:pt x="104272" y="94301"/>
                      <a:pt x="96261" y="84875"/>
                      <a:pt x="88505" y="82675"/>
                    </a:cubicBezTo>
                    <a:cubicBezTo>
                      <a:pt x="69938" y="77406"/>
                      <a:pt x="53105" y="114651"/>
                      <a:pt x="34988" y="119455"/>
                    </a:cubicBezTo>
                    <a:cubicBezTo>
                      <a:pt x="22627" y="122732"/>
                      <a:pt x="10266" y="111142"/>
                      <a:pt x="0" y="86318"/>
                    </a:cubicBezTo>
                    <a:close/>
                  </a:path>
                </a:pathLst>
              </a:custGeom>
              <a:solidFill>
                <a:srgbClr val="A6AAA8"/>
              </a:solidFill>
              <a:ln w="38100" cap="flat" cmpd="sng">
                <a:solidFill>
                  <a:srgbClr val="A6AAA8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lIns="35700" tIns="35700" rIns="35700" bIns="3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6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8" name="Shape 19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35887" y="3055214"/>
            <a:ext cx="1226503" cy="16919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Shape 1831"/>
          <p:cNvGrpSpPr/>
          <p:nvPr/>
        </p:nvGrpSpPr>
        <p:grpSpPr>
          <a:xfrm>
            <a:off x="277845" y="3149982"/>
            <a:ext cx="2054286" cy="1230249"/>
            <a:chOff x="-1" y="-1"/>
            <a:chExt cx="2125002" cy="1272601"/>
          </a:xfrm>
        </p:grpSpPr>
        <p:sp>
          <p:nvSpPr>
            <p:cNvPr id="20" name="Shape 1832"/>
            <p:cNvSpPr/>
            <p:nvPr/>
          </p:nvSpPr>
          <p:spPr>
            <a:xfrm>
              <a:off x="-1" y="0"/>
              <a:ext cx="1655100" cy="1272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72955" y="24177"/>
                    <a:pt x="26588" y="7166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91361" y="120000"/>
                    <a:pt x="91361" y="120000"/>
                    <a:pt x="91361" y="120000"/>
                  </a:cubicBezTo>
                  <a:lnTo>
                    <a:pt x="120000" y="0"/>
                  </a:lnTo>
                  <a:close/>
                </a:path>
              </a:pathLst>
            </a:custGeom>
            <a:solidFill>
              <a:srgbClr val="9A8479"/>
            </a:solidFill>
            <a:ln>
              <a:noFill/>
            </a:ln>
          </p:spPr>
          <p:txBody>
            <a:bodyPr lIns="22850" tIns="22850" rIns="22850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buNone/>
              </a:pPr>
              <a:endParaRPr sz="9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1833"/>
            <p:cNvSpPr/>
            <p:nvPr/>
          </p:nvSpPr>
          <p:spPr>
            <a:xfrm>
              <a:off x="1443174" y="415616"/>
              <a:ext cx="413400" cy="838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8000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38000" y="0"/>
                  </a:lnTo>
                  <a:close/>
                </a:path>
              </a:pathLst>
            </a:custGeom>
            <a:solidFill>
              <a:srgbClr val="7F6D63"/>
            </a:solidFill>
            <a:ln>
              <a:noFill/>
            </a:ln>
          </p:spPr>
          <p:txBody>
            <a:bodyPr lIns="22850" tIns="22850" rIns="22850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buNone/>
              </a:pPr>
              <a:endParaRPr sz="9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1834"/>
            <p:cNvSpPr/>
            <p:nvPr/>
          </p:nvSpPr>
          <p:spPr>
            <a:xfrm>
              <a:off x="1258901" y="-1"/>
              <a:ext cx="866100" cy="1272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4872" y="0"/>
                  </a:moveTo>
                  <a:lnTo>
                    <a:pt x="0" y="120000"/>
                  </a:lnTo>
                  <a:lnTo>
                    <a:pt x="54872" y="118211"/>
                  </a:lnTo>
                  <a:lnTo>
                    <a:pt x="60116" y="75183"/>
                  </a:lnTo>
                  <a:lnTo>
                    <a:pt x="82066" y="118211"/>
                  </a:lnTo>
                  <a:lnTo>
                    <a:pt x="120000" y="111883"/>
                  </a:lnTo>
                  <a:lnTo>
                    <a:pt x="54872" y="0"/>
                  </a:lnTo>
                  <a:close/>
                </a:path>
              </a:pathLst>
            </a:custGeom>
            <a:solidFill>
              <a:srgbClr val="C1B49A"/>
            </a:solidFill>
            <a:ln>
              <a:noFill/>
            </a:ln>
          </p:spPr>
          <p:txBody>
            <a:bodyPr lIns="22850" tIns="22850" rIns="22850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buNone/>
              </a:pPr>
              <a:endParaRPr sz="9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Shape 18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62390" y="4203289"/>
            <a:ext cx="917405" cy="776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735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the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2713" y="952500"/>
            <a:ext cx="4254356" cy="3991329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Adapting your page to the user’s experience</a:t>
            </a:r>
          </a:p>
          <a:p>
            <a:pPr>
              <a:buFont typeface="Wingdings" charset="2"/>
              <a:buChar char="v"/>
            </a:pPr>
            <a:r>
              <a:rPr lang="en" sz="1800" dirty="0" smtClean="0">
                <a:solidFill>
                  <a:schemeClr val="accent2"/>
                </a:solidFill>
              </a:rPr>
              <a:t>Salesforce Classic</a:t>
            </a:r>
            <a:endParaRPr lang="en-US" sz="1800" dirty="0" smtClean="0">
              <a:solidFill>
                <a:schemeClr val="accent2"/>
              </a:solidFill>
            </a:endParaRPr>
          </a:p>
          <a:p>
            <a:pPr>
              <a:buFont typeface="Wingdings" charset="2"/>
              <a:buChar char="v"/>
            </a:pPr>
            <a:r>
              <a:rPr lang="en" sz="1800" dirty="0" smtClean="0">
                <a:solidFill>
                  <a:schemeClr val="accent2"/>
                </a:solidFill>
              </a:rPr>
              <a:t>Lightning Experience</a:t>
            </a:r>
            <a:endParaRPr lang="en-US" sz="1800" dirty="0" smtClean="0">
              <a:solidFill>
                <a:schemeClr val="accent2"/>
              </a:solidFill>
            </a:endParaRPr>
          </a:p>
          <a:p>
            <a:pPr>
              <a:buFont typeface="Wingdings" charset="2"/>
              <a:buChar char="v"/>
            </a:pPr>
            <a:r>
              <a:rPr lang="en" sz="1800" dirty="0" smtClean="0">
                <a:solidFill>
                  <a:schemeClr val="accent2"/>
                </a:solidFill>
              </a:rPr>
              <a:t>Salesforce1</a:t>
            </a:r>
            <a:endParaRPr lang="en" sz="1800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37285" y="952500"/>
            <a:ext cx="4832981" cy="3991329"/>
          </a:xfrm>
        </p:spPr>
        <p:txBody>
          <a:bodyPr/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5B5B5B"/>
                </a:solidFill>
                <a:latin typeface="Salesforce Sans" charset="0"/>
                <a:ea typeface="Salesforce Sans" charset="0"/>
                <a:cs typeface="Salesforce Sans" charset="0"/>
                <a:sym typeface="Arial"/>
              </a:rPr>
              <a:t>$</a:t>
            </a:r>
            <a:r>
              <a:rPr lang="en" sz="1800" dirty="0" err="1">
                <a:solidFill>
                  <a:srgbClr val="5B5B5B"/>
                </a:solidFill>
                <a:latin typeface="Salesforce Sans" charset="0"/>
                <a:ea typeface="Salesforce Sans" charset="0"/>
                <a:cs typeface="Salesforce Sans" charset="0"/>
                <a:sym typeface="Arial"/>
              </a:rPr>
              <a:t>User.UIThemeDisplayed</a:t>
            </a:r>
            <a:r>
              <a:rPr lang="en" sz="1800" dirty="0">
                <a:solidFill>
                  <a:srgbClr val="5B5B5B"/>
                </a:solidFill>
                <a:latin typeface="Salesforce Sans" charset="0"/>
                <a:ea typeface="Salesforce Sans" charset="0"/>
                <a:cs typeface="Salesforce Sans" charset="0"/>
                <a:sym typeface="Arial"/>
              </a:rPr>
              <a:t> controls the user’s “current UI context”.</a:t>
            </a:r>
          </a:p>
          <a:p>
            <a:pPr lvl="0" indent="0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5B5B5B"/>
                </a:solidFill>
                <a:latin typeface="Salesforce Sans" charset="0"/>
                <a:ea typeface="Salesforce Sans" charset="0"/>
                <a:cs typeface="Salesforce Sans" charset="0"/>
                <a:sym typeface="Arial"/>
              </a:rPr>
              <a:t>In Apex, use equivalent system method</a:t>
            </a:r>
            <a:r>
              <a:rPr lang="en" sz="1800" dirty="0">
                <a:solidFill>
                  <a:srgbClr val="5B5B5B"/>
                </a:solidFill>
                <a:latin typeface="Salesforce Sans" charset="0"/>
                <a:ea typeface="Salesforce Sans" charset="0"/>
                <a:cs typeface="Salesforce Sans" charset="0"/>
              </a:rPr>
              <a:t> </a:t>
            </a:r>
            <a:r>
              <a:rPr lang="en" sz="1800" dirty="0" err="1">
                <a:solidFill>
                  <a:srgbClr val="5B5B5B"/>
                </a:solidFill>
                <a:latin typeface="Salesforce Sans" charset="0"/>
                <a:ea typeface="Salesforce Sans" charset="0"/>
                <a:cs typeface="Salesforce Sans" charset="0"/>
                <a:sym typeface="Arial"/>
              </a:rPr>
              <a:t>UserInfo.getUiThemeDisplayed</a:t>
            </a:r>
            <a:r>
              <a:rPr lang="en" sz="1800" dirty="0">
                <a:solidFill>
                  <a:srgbClr val="5B5B5B"/>
                </a:solidFill>
                <a:latin typeface="Salesforce Sans" charset="0"/>
                <a:ea typeface="Salesforce Sans" charset="0"/>
                <a:cs typeface="Salesforce Sans" charset="0"/>
                <a:sym typeface="Arial"/>
              </a:rPr>
              <a:t>()</a:t>
            </a:r>
          </a:p>
          <a:p>
            <a:endParaRPr lang="en-US" dirty="0">
              <a:latin typeface="Salesforce Sans" charset="0"/>
              <a:ea typeface="Salesforce Sans" charset="0"/>
              <a:cs typeface="Salesforce Sans" charset="0"/>
            </a:endParaRPr>
          </a:p>
        </p:txBody>
      </p:sp>
      <p:pic>
        <p:nvPicPr>
          <p:cNvPr id="6" name="Shape 290" descr="Screen Shot 2016-09-24 at 17.19.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107" y="2970649"/>
            <a:ext cx="6714036" cy="138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8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15946" y="1339991"/>
            <a:ext cx="839307" cy="11258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490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Planning Your Migration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98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Prioritizing Your </a:t>
            </a:r>
            <a:r>
              <a:rPr lang="en-US" smtClean="0"/>
              <a:t>Lightning Migration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34715" y="1109271"/>
            <a:ext cx="27132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(Q) Which Visualforce Pages deserve to be the focus of our development effort during the lightning migration?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4715" y="2840639"/>
            <a:ext cx="3028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(A) Use APIs and Workbench to find out which Visualforce pages are accessed the most frequently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t="9472" r="10141" b="5574"/>
          <a:stretch/>
        </p:blipFill>
        <p:spPr>
          <a:xfrm>
            <a:off x="3462728" y="838200"/>
            <a:ext cx="4504544" cy="420183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147934" y="1708880"/>
            <a:ext cx="427220" cy="29980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Shape 19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757713" y="3117489"/>
            <a:ext cx="1245741" cy="18469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046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SOQL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ApexPage.Name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DailyPageViewCount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MetricsDate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FROM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VisualforceAccessMetrics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WHERE 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CreatedDate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 = LAST_90_DAYS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0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ORDER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BY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DailyPageViewCount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DESC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LIMIT 10</a:t>
            </a:r>
            <a:b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</a:b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ApexPage.Name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sum(</a:t>
            </a:r>
            <a:r>
              <a:rPr lang="en-US" sz="2000" b="1" dirty="0" err="1" smtClean="0">
                <a:latin typeface="Courier New" charset="0"/>
                <a:ea typeface="Courier New" charset="0"/>
                <a:cs typeface="Courier New" charset="0"/>
              </a:rPr>
              <a:t>DailyPageViewCount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FROM </a:t>
            </a:r>
            <a:r>
              <a:rPr lang="en-US" sz="2000" dirty="0" err="1" smtClean="0">
                <a:latin typeface="Courier New" charset="0"/>
                <a:ea typeface="Courier New" charset="0"/>
                <a:cs typeface="Courier New" charset="0"/>
              </a:rPr>
              <a:t>VisualforceAccessMetrics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0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2000" b="1" dirty="0" smtClean="0">
                <a:latin typeface="Courier New" charset="0"/>
                <a:ea typeface="Courier New" charset="0"/>
                <a:cs typeface="Courier New" charset="0"/>
              </a:rPr>
              <a:t>GROUP 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BY </a:t>
            </a:r>
            <a:r>
              <a:rPr lang="en-US" sz="2000" b="1" dirty="0" err="1">
                <a:latin typeface="Courier New" charset="0"/>
                <a:ea typeface="Courier New" charset="0"/>
                <a:cs typeface="Courier New" charset="0"/>
              </a:rPr>
              <a:t>ApexPage.Name</a:t>
            </a:r>
            <a:r>
              <a:rPr lang="en-US" sz="20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    ORDER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BY sum(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DailyPageViewCount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 DESC LIMIT </a:t>
            </a:r>
            <a:r>
              <a:rPr lang="en-US" sz="2000" dirty="0" smtClean="0">
                <a:latin typeface="Courier New" charset="0"/>
                <a:ea typeface="Courier New" charset="0"/>
                <a:cs typeface="Courier New" charset="0"/>
              </a:rPr>
              <a:t>10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4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Visualforce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4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0" r="13632"/>
          <a:stretch/>
        </p:blipFill>
        <p:spPr>
          <a:xfrm>
            <a:off x="1043524" y="788468"/>
            <a:ext cx="1682986" cy="1645920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10595" y="3704207"/>
            <a:ext cx="2934721" cy="711930"/>
          </a:xfrm>
        </p:spPr>
        <p:txBody>
          <a:bodyPr/>
          <a:lstStyle/>
          <a:p>
            <a:r>
              <a:rPr lang="en-US" dirty="0" err="1" smtClean="0"/>
              <a:t>alexander.dale@salesforce.com</a:t>
            </a: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" r="403"/>
          <a:stretch>
            <a:fillRect/>
          </a:stretch>
        </p:blipFill>
        <p:spPr/>
      </p:pic>
      <p:sp>
        <p:nvSpPr>
          <p:cNvPr id="8" name="Content Placeholder 7"/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r>
              <a:rPr lang="en-US" dirty="0" smtClean="0"/>
              <a:t>Mike </a:t>
            </a:r>
            <a:r>
              <a:rPr lang="en-US" dirty="0" err="1" smtClean="0"/>
              <a:t>Senn</a:t>
            </a:r>
            <a:endParaRPr lang="en-US" dirty="0" smtClean="0"/>
          </a:p>
          <a:p>
            <a:r>
              <a:rPr lang="en-US" sz="1500" dirty="0" smtClean="0"/>
              <a:t>Visualforce Platform Developer</a:t>
            </a:r>
            <a:endParaRPr lang="en-US" sz="15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r>
              <a:rPr lang="en-US" dirty="0" smtClean="0"/>
              <a:t>Alexander Dale</a:t>
            </a:r>
          </a:p>
          <a:p>
            <a:r>
              <a:rPr lang="en-US" sz="1500" dirty="0"/>
              <a:t>Visualforce Platform Developer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3554385" y="3671444"/>
            <a:ext cx="2934721" cy="711930"/>
          </a:xfrm>
        </p:spPr>
        <p:txBody>
          <a:bodyPr/>
          <a:lstStyle/>
          <a:p>
            <a:r>
              <a:rPr lang="en-US" dirty="0" err="1" smtClean="0"/>
              <a:t>msenn@salesforce.com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83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Visualforce Page</a:t>
            </a:r>
            <a:endParaRPr lang="en-US" dirty="0"/>
          </a:p>
        </p:txBody>
      </p:sp>
      <p:pic>
        <p:nvPicPr>
          <p:cNvPr id="3" name="Shape 315" descr="Screen Shot 2017-06-05 at 16.02.5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8653" y="815715"/>
            <a:ext cx="5235251" cy="374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19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9329" y="2128604"/>
            <a:ext cx="1387190" cy="186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9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0727519">
            <a:off x="7195025" y="2375919"/>
            <a:ext cx="996940" cy="21999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190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the components together</a:t>
            </a:r>
            <a:endParaRPr lang="en-US" dirty="0"/>
          </a:p>
        </p:txBody>
      </p:sp>
      <p:pic>
        <p:nvPicPr>
          <p:cNvPr id="3" name="Shape 323" descr="Screen Shot 2017-06-05 at 16.11.10.png"/>
          <p:cNvPicPr preferRelativeResize="0"/>
          <p:nvPr/>
        </p:nvPicPr>
        <p:blipFill rotWithShape="1">
          <a:blip r:embed="rId3">
            <a:alphaModFix/>
          </a:blip>
          <a:srcRect t="20331" r="1136" b="74679"/>
          <a:stretch/>
        </p:blipFill>
        <p:spPr>
          <a:xfrm>
            <a:off x="487977" y="2000768"/>
            <a:ext cx="8559824" cy="43471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321"/>
          <p:cNvSpPr txBox="1">
            <a:spLocks/>
          </p:cNvSpPr>
          <p:nvPr/>
        </p:nvSpPr>
        <p:spPr>
          <a:xfrm>
            <a:off x="254833" y="2688152"/>
            <a:ext cx="8452288" cy="90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98450" indent="-298450" algn="l" defTabSz="457200" rtl="0" eaLnBrk="1" latinLnBrk="0" hangingPunct="1">
              <a:spcBef>
                <a:spcPts val="600"/>
              </a:spcBef>
              <a:spcAft>
                <a:spcPts val="200"/>
              </a:spcAft>
              <a:buClr>
                <a:srgbClr val="148AD4"/>
              </a:buClr>
              <a:buFont typeface="Arial"/>
              <a:buChar char="•"/>
              <a:tabLst/>
              <a:defRPr sz="2400" kern="1200">
                <a:solidFill>
                  <a:srgbClr val="033660"/>
                </a:solidFill>
                <a:latin typeface="Salesforce Sans Light"/>
                <a:ea typeface="+mn-ea"/>
                <a:cs typeface="Salesforce Sans Light"/>
              </a:defRPr>
            </a:lvl1pPr>
            <a:lvl2pPr marL="685800" indent="-282575" algn="l" defTabSz="457200" rtl="0" eaLnBrk="1" latinLnBrk="0" hangingPunct="1">
              <a:spcBef>
                <a:spcPts val="400"/>
              </a:spcBef>
              <a:spcAft>
                <a:spcPts val="200"/>
              </a:spcAft>
              <a:buClr>
                <a:srgbClr val="148AD4"/>
              </a:buClr>
              <a:buFont typeface="Arial"/>
              <a:buChar char="–"/>
              <a:tabLst/>
              <a:defRPr sz="2000" kern="1200">
                <a:solidFill>
                  <a:srgbClr val="033660"/>
                </a:solidFill>
                <a:latin typeface="Salesforce Sans Light"/>
                <a:ea typeface="+mn-ea"/>
                <a:cs typeface="Salesforce Sans Light"/>
              </a:defRPr>
            </a:lvl2pPr>
            <a:lvl3pPr marL="985838" indent="-209550" algn="l" defTabSz="457200" rtl="0" eaLnBrk="1" latinLnBrk="0" hangingPunct="1">
              <a:spcBef>
                <a:spcPct val="20000"/>
              </a:spcBef>
              <a:buClr>
                <a:srgbClr val="148AD4"/>
              </a:buClr>
              <a:buFont typeface="Arial"/>
              <a:buChar char="•"/>
              <a:tabLst/>
              <a:defRPr sz="1600" kern="1200">
                <a:solidFill>
                  <a:srgbClr val="033660"/>
                </a:solidFill>
                <a:latin typeface="Salesforce Sans Light"/>
                <a:ea typeface="+mn-ea"/>
                <a:cs typeface="Salesforce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148AD4"/>
              </a:buClr>
              <a:buFont typeface="Arial"/>
              <a:buChar char="–"/>
              <a:defRPr sz="1800" kern="1200">
                <a:solidFill>
                  <a:srgbClr val="033660"/>
                </a:solidFill>
                <a:latin typeface="Salesforce Sans Light"/>
                <a:ea typeface="+mn-ea"/>
                <a:cs typeface="Salesforce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148AD4"/>
              </a:buClr>
              <a:buFont typeface="Arial"/>
              <a:buChar char="»"/>
              <a:defRPr sz="1800" kern="1200">
                <a:solidFill>
                  <a:srgbClr val="033660"/>
                </a:solidFill>
                <a:latin typeface="Salesforce Sans Light"/>
                <a:ea typeface="+mn-ea"/>
                <a:cs typeface="Salesforce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buFont typeface="Arial"/>
              <a:buNone/>
            </a:pPr>
            <a:r>
              <a:rPr lang="en" dirty="0" smtClean="0"/>
              <a:t>Lightning component – </a:t>
            </a:r>
            <a:r>
              <a:rPr lang="en-US" dirty="0" smtClean="0"/>
              <a:t>radio button group</a:t>
            </a:r>
            <a:endParaRPr lang="en" dirty="0" smtClean="0"/>
          </a:p>
          <a:p>
            <a:pPr algn="ctr">
              <a:spcBef>
                <a:spcPts val="0"/>
              </a:spcBef>
              <a:buFont typeface="Arial"/>
              <a:buNone/>
            </a:pPr>
            <a:r>
              <a:rPr lang="en" sz="1400" dirty="0" smtClean="0">
                <a:solidFill>
                  <a:srgbClr val="000000"/>
                </a:solidFill>
              </a:rPr>
              <a:t>https://</a:t>
            </a:r>
            <a:r>
              <a:rPr lang="en" sz="1400" dirty="0" err="1" smtClean="0">
                <a:solidFill>
                  <a:srgbClr val="000000"/>
                </a:solidFill>
              </a:rPr>
              <a:t>www.lightningdesignsystem.com</a:t>
            </a:r>
            <a:r>
              <a:rPr lang="en" sz="1400" dirty="0" smtClean="0">
                <a:solidFill>
                  <a:srgbClr val="000000"/>
                </a:solidFill>
              </a:rPr>
              <a:t>/components/radio-button-group/</a:t>
            </a:r>
            <a:endParaRPr lang="en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40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400"/>
              </a:spcAft>
            </a:pPr>
            <a:r>
              <a:rPr lang="en-US" dirty="0" smtClean="0"/>
              <a:t>Send Lightning Events to our page</a:t>
            </a:r>
          </a:p>
          <a:p>
            <a:pPr>
              <a:spcAft>
                <a:spcPts val="1400"/>
              </a:spcAft>
            </a:pPr>
            <a:r>
              <a:rPr lang="en-US" dirty="0" smtClean="0"/>
              <a:t>Capture Lightning Events in our page to filter Twitter feeds</a:t>
            </a:r>
          </a:p>
          <a:p>
            <a:pPr>
              <a:spcAft>
                <a:spcPts val="1400"/>
              </a:spcAft>
            </a:pPr>
            <a:r>
              <a:rPr lang="en-US" dirty="0" smtClean="0"/>
              <a:t>Double check that </a:t>
            </a:r>
            <a:r>
              <a:rPr lang="en-US" dirty="0"/>
              <a:t>our existing Visualforce page will </a:t>
            </a:r>
            <a:r>
              <a:rPr lang="en-US" dirty="0" smtClean="0"/>
              <a:t>work great in Lightning</a:t>
            </a:r>
            <a:endParaRPr lang="en-US" dirty="0"/>
          </a:p>
          <a:p>
            <a:pPr>
              <a:spcAft>
                <a:spcPts val="14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21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67301" y="2057619"/>
            <a:ext cx="488948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 smtClean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197119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Shape 1814"/>
          <p:cNvGrpSpPr/>
          <p:nvPr/>
        </p:nvGrpSpPr>
        <p:grpSpPr>
          <a:xfrm>
            <a:off x="455605" y="2757385"/>
            <a:ext cx="711705" cy="1075952"/>
            <a:chOff x="-2" y="-1"/>
            <a:chExt cx="1423696" cy="2152334"/>
          </a:xfrm>
        </p:grpSpPr>
        <p:pic>
          <p:nvPicPr>
            <p:cNvPr id="38" name="Shape 18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596565" y="1842433"/>
              <a:ext cx="230400" cy="30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9" name="Shape 1816"/>
            <p:cNvGrpSpPr/>
            <p:nvPr/>
          </p:nvGrpSpPr>
          <p:grpSpPr>
            <a:xfrm>
              <a:off x="-2" y="-1"/>
              <a:ext cx="1423696" cy="1854900"/>
              <a:chOff x="-1" y="-1"/>
              <a:chExt cx="1423696" cy="1854900"/>
            </a:xfrm>
          </p:grpSpPr>
          <p:sp>
            <p:nvSpPr>
              <p:cNvPr id="40" name="Shape 1817"/>
              <p:cNvSpPr/>
              <p:nvPr/>
            </p:nvSpPr>
            <p:spPr>
              <a:xfrm>
                <a:off x="-1" y="-1"/>
                <a:ext cx="711900" cy="1854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0"/>
                    </a:moveTo>
                    <a:lnTo>
                      <a:pt x="51677" y="44255"/>
                    </a:lnTo>
                    <a:lnTo>
                      <a:pt x="83794" y="44255"/>
                    </a:lnTo>
                    <a:lnTo>
                      <a:pt x="29344" y="78933"/>
                    </a:lnTo>
                    <a:lnTo>
                      <a:pt x="62772" y="78933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76C05C"/>
              </a:solidFill>
              <a:ln>
                <a:noFill/>
              </a:ln>
            </p:spPr>
            <p:txBody>
              <a:bodyPr lIns="22850" tIns="22850" rIns="22850" bIns="228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9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Shape 1818"/>
              <p:cNvSpPr/>
              <p:nvPr/>
            </p:nvSpPr>
            <p:spPr>
              <a:xfrm>
                <a:off x="711795" y="-1"/>
                <a:ext cx="711899" cy="1854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120000" y="120000"/>
                    </a:lnTo>
                    <a:lnTo>
                      <a:pt x="57227" y="78933"/>
                    </a:lnTo>
                    <a:lnTo>
                      <a:pt x="90655" y="78933"/>
                    </a:lnTo>
                    <a:lnTo>
                      <a:pt x="37666" y="44255"/>
                    </a:lnTo>
                    <a:lnTo>
                      <a:pt x="68322" y="44255"/>
                    </a:lnTo>
                    <a:lnTo>
                      <a:pt x="0" y="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0F9948"/>
              </a:solidFill>
              <a:ln>
                <a:noFill/>
              </a:ln>
            </p:spPr>
            <p:txBody>
              <a:bodyPr lIns="22850" tIns="22850" rIns="22850" bIns="228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9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Handling Flow from Lightning to VF</a:t>
            </a:r>
            <a:endParaRPr lang="en-US" dirty="0"/>
          </a:p>
        </p:txBody>
      </p:sp>
      <p:pic>
        <p:nvPicPr>
          <p:cNvPr id="4" name="Picture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91" y="838200"/>
            <a:ext cx="6155026" cy="3808751"/>
          </a:xfrm>
          <a:prstGeom prst="rect">
            <a:avLst/>
          </a:prstGeom>
        </p:spPr>
      </p:pic>
      <p:grpSp>
        <p:nvGrpSpPr>
          <p:cNvPr id="5" name="Shape 1916"/>
          <p:cNvGrpSpPr/>
          <p:nvPr/>
        </p:nvGrpSpPr>
        <p:grpSpPr>
          <a:xfrm>
            <a:off x="732071" y="2443395"/>
            <a:ext cx="2579562" cy="2038661"/>
            <a:chOff x="0" y="0"/>
            <a:chExt cx="1725019" cy="1363303"/>
          </a:xfrm>
        </p:grpSpPr>
        <p:grpSp>
          <p:nvGrpSpPr>
            <p:cNvPr id="6" name="Shape 1917"/>
            <p:cNvGrpSpPr/>
            <p:nvPr/>
          </p:nvGrpSpPr>
          <p:grpSpPr>
            <a:xfrm>
              <a:off x="459854" y="0"/>
              <a:ext cx="702001" cy="1069390"/>
              <a:chOff x="0" y="0"/>
              <a:chExt cx="702001" cy="1069390"/>
            </a:xfrm>
          </p:grpSpPr>
          <p:sp>
            <p:nvSpPr>
              <p:cNvPr id="17" name="Shape 1918"/>
              <p:cNvSpPr/>
              <p:nvPr/>
            </p:nvSpPr>
            <p:spPr>
              <a:xfrm>
                <a:off x="297100" y="918898"/>
                <a:ext cx="107700" cy="149100"/>
              </a:xfrm>
              <a:prstGeom prst="rect">
                <a:avLst/>
              </a:prstGeom>
              <a:solidFill>
                <a:srgbClr val="75532D"/>
              </a:solidFill>
              <a:ln>
                <a:noFill/>
              </a:ln>
            </p:spPr>
            <p:txBody>
              <a:bodyPr lIns="22850" tIns="22850" rIns="22850" bIns="228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9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8" name="Shape 1919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 rot="10800000">
                <a:off x="293752" y="914890"/>
                <a:ext cx="114600" cy="154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" name="Shape 1920"/>
              <p:cNvSpPr/>
              <p:nvPr/>
            </p:nvSpPr>
            <p:spPr>
              <a:xfrm>
                <a:off x="0" y="0"/>
                <a:ext cx="351000" cy="9192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0"/>
                    </a:moveTo>
                    <a:lnTo>
                      <a:pt x="51155" y="44466"/>
                    </a:lnTo>
                    <a:lnTo>
                      <a:pt x="83144" y="44466"/>
                    </a:lnTo>
                    <a:lnTo>
                      <a:pt x="28744" y="79194"/>
                    </a:lnTo>
                    <a:lnTo>
                      <a:pt x="62361" y="79194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0F9948"/>
              </a:solidFill>
              <a:ln>
                <a:noFill/>
              </a:ln>
            </p:spPr>
            <p:txBody>
              <a:bodyPr lIns="22850" tIns="22850" rIns="22850" bIns="228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9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Shape 1921"/>
              <p:cNvSpPr/>
              <p:nvPr/>
            </p:nvSpPr>
            <p:spPr>
              <a:xfrm>
                <a:off x="351001" y="0"/>
                <a:ext cx="351000" cy="9192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120000" y="120000"/>
                    </a:lnTo>
                    <a:lnTo>
                      <a:pt x="57638" y="79194"/>
                    </a:lnTo>
                    <a:lnTo>
                      <a:pt x="91255" y="79194"/>
                    </a:lnTo>
                    <a:lnTo>
                      <a:pt x="36855" y="44466"/>
                    </a:lnTo>
                    <a:lnTo>
                      <a:pt x="67961" y="44466"/>
                    </a:lnTo>
                    <a:lnTo>
                      <a:pt x="0" y="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367A50"/>
              </a:solidFill>
              <a:ln>
                <a:noFill/>
              </a:ln>
            </p:spPr>
            <p:txBody>
              <a:bodyPr lIns="22850" tIns="22850" rIns="22850" bIns="228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9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" name="Shape 1922"/>
            <p:cNvGrpSpPr/>
            <p:nvPr/>
          </p:nvGrpSpPr>
          <p:grpSpPr>
            <a:xfrm>
              <a:off x="0" y="291490"/>
              <a:ext cx="709056" cy="1071813"/>
              <a:chOff x="0" y="-1"/>
              <a:chExt cx="709056" cy="1071813"/>
            </a:xfrm>
          </p:grpSpPr>
          <p:pic>
            <p:nvPicPr>
              <p:cNvPr id="13" name="Shape 1923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 rot="10800000">
                <a:off x="297210" y="917312"/>
                <a:ext cx="114600" cy="1545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4" name="Shape 1924"/>
              <p:cNvGrpSpPr/>
              <p:nvPr/>
            </p:nvGrpSpPr>
            <p:grpSpPr>
              <a:xfrm>
                <a:off x="0" y="-1"/>
                <a:ext cx="709056" cy="923700"/>
                <a:chOff x="0" y="-1"/>
                <a:chExt cx="709056" cy="923700"/>
              </a:xfrm>
            </p:grpSpPr>
            <p:sp>
              <p:nvSpPr>
                <p:cNvPr id="15" name="Shape 1925"/>
                <p:cNvSpPr/>
                <p:nvPr/>
              </p:nvSpPr>
              <p:spPr>
                <a:xfrm>
                  <a:off x="0" y="-1"/>
                  <a:ext cx="354600" cy="9237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51677" y="44255"/>
                      </a:lnTo>
                      <a:lnTo>
                        <a:pt x="83794" y="44255"/>
                      </a:lnTo>
                      <a:lnTo>
                        <a:pt x="29344" y="78933"/>
                      </a:lnTo>
                      <a:lnTo>
                        <a:pt x="62772" y="78933"/>
                      </a:ln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>
                  <a:noFill/>
                </a:ln>
              </p:spPr>
              <p:txBody>
                <a:bodyPr lIns="22850" tIns="22850" rIns="22850" bIns="228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buNone/>
                  </a:pPr>
                  <a:endParaRPr sz="900">
                    <a:solidFill>
                      <a:srgbClr val="1C1C1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" name="Shape 1926"/>
                <p:cNvSpPr/>
                <p:nvPr/>
              </p:nvSpPr>
              <p:spPr>
                <a:xfrm>
                  <a:off x="354457" y="-1"/>
                  <a:ext cx="354599" cy="9237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120000" y="120000"/>
                      </a:lnTo>
                      <a:lnTo>
                        <a:pt x="57227" y="78933"/>
                      </a:lnTo>
                      <a:lnTo>
                        <a:pt x="90655" y="78933"/>
                      </a:lnTo>
                      <a:lnTo>
                        <a:pt x="37666" y="44255"/>
                      </a:lnTo>
                      <a:lnTo>
                        <a:pt x="68322" y="44255"/>
                      </a:lnTo>
                      <a:lnTo>
                        <a:pt x="0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rgbClr val="0F9948"/>
                </a:solidFill>
                <a:ln>
                  <a:noFill/>
                </a:ln>
              </p:spPr>
              <p:txBody>
                <a:bodyPr lIns="22850" tIns="22850" rIns="22850" bIns="228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buNone/>
                  </a:pPr>
                  <a:endParaRPr sz="900">
                    <a:solidFill>
                      <a:srgbClr val="1C1C1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8" name="Shape 1927"/>
            <p:cNvGrpSpPr/>
            <p:nvPr/>
          </p:nvGrpSpPr>
          <p:grpSpPr>
            <a:xfrm>
              <a:off x="1015961" y="291490"/>
              <a:ext cx="709058" cy="1071813"/>
              <a:chOff x="-1" y="-1"/>
              <a:chExt cx="709058" cy="1071813"/>
            </a:xfrm>
          </p:grpSpPr>
          <p:pic>
            <p:nvPicPr>
              <p:cNvPr id="9" name="Shape 1928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 rot="10800000">
                <a:off x="297210" y="917312"/>
                <a:ext cx="114600" cy="1545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0" name="Shape 1929"/>
              <p:cNvGrpSpPr/>
              <p:nvPr/>
            </p:nvGrpSpPr>
            <p:grpSpPr>
              <a:xfrm>
                <a:off x="-1" y="-1"/>
                <a:ext cx="709058" cy="923700"/>
                <a:chOff x="-1" y="-1"/>
                <a:chExt cx="709058" cy="923700"/>
              </a:xfrm>
            </p:grpSpPr>
            <p:sp>
              <p:nvSpPr>
                <p:cNvPr id="11" name="Shape 1930"/>
                <p:cNvSpPr/>
                <p:nvPr/>
              </p:nvSpPr>
              <p:spPr>
                <a:xfrm>
                  <a:off x="0" y="-1"/>
                  <a:ext cx="354600" cy="9237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120000" y="0"/>
                      </a:moveTo>
                      <a:lnTo>
                        <a:pt x="51677" y="44255"/>
                      </a:lnTo>
                      <a:lnTo>
                        <a:pt x="83794" y="44255"/>
                      </a:lnTo>
                      <a:lnTo>
                        <a:pt x="29344" y="78933"/>
                      </a:lnTo>
                      <a:lnTo>
                        <a:pt x="62772" y="78933"/>
                      </a:lnTo>
                      <a:lnTo>
                        <a:pt x="0" y="120000"/>
                      </a:lnTo>
                      <a:lnTo>
                        <a:pt x="120000" y="120000"/>
                      </a:lnTo>
                      <a:lnTo>
                        <a:pt x="1200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>
                  <a:noFill/>
                </a:ln>
              </p:spPr>
              <p:txBody>
                <a:bodyPr lIns="22850" tIns="22850" rIns="22850" bIns="228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buNone/>
                  </a:pPr>
                  <a:endParaRPr sz="900">
                    <a:solidFill>
                      <a:srgbClr val="1C1C1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" name="Shape 1931"/>
                <p:cNvSpPr/>
                <p:nvPr/>
              </p:nvSpPr>
              <p:spPr>
                <a:xfrm>
                  <a:off x="354457" y="-1"/>
                  <a:ext cx="354599" cy="9237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0" y="120000"/>
                      </a:moveTo>
                      <a:lnTo>
                        <a:pt x="120000" y="120000"/>
                      </a:lnTo>
                      <a:lnTo>
                        <a:pt x="57227" y="78933"/>
                      </a:lnTo>
                      <a:lnTo>
                        <a:pt x="90655" y="78933"/>
                      </a:lnTo>
                      <a:lnTo>
                        <a:pt x="37666" y="44255"/>
                      </a:lnTo>
                      <a:lnTo>
                        <a:pt x="68322" y="44255"/>
                      </a:lnTo>
                      <a:lnTo>
                        <a:pt x="0" y="0"/>
                      </a:lnTo>
                      <a:lnTo>
                        <a:pt x="0" y="120000"/>
                      </a:lnTo>
                      <a:close/>
                    </a:path>
                  </a:pathLst>
                </a:custGeom>
                <a:solidFill>
                  <a:srgbClr val="0F9948"/>
                </a:solidFill>
                <a:ln>
                  <a:noFill/>
                </a:ln>
              </p:spPr>
              <p:txBody>
                <a:bodyPr lIns="22850" tIns="22850" rIns="22850" bIns="228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buNone/>
                  </a:pPr>
                  <a:endParaRPr sz="900">
                    <a:solidFill>
                      <a:srgbClr val="1C1C1C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21" name="Shape 18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84754" y="838441"/>
            <a:ext cx="1005369" cy="13488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Shape 1814"/>
          <p:cNvGrpSpPr/>
          <p:nvPr/>
        </p:nvGrpSpPr>
        <p:grpSpPr>
          <a:xfrm>
            <a:off x="7555689" y="3296966"/>
            <a:ext cx="711705" cy="1075952"/>
            <a:chOff x="-2" y="-1"/>
            <a:chExt cx="1423696" cy="2152334"/>
          </a:xfrm>
        </p:grpSpPr>
        <p:pic>
          <p:nvPicPr>
            <p:cNvPr id="23" name="Shape 18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596565" y="1842433"/>
              <a:ext cx="230400" cy="30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" name="Shape 1816"/>
            <p:cNvGrpSpPr/>
            <p:nvPr/>
          </p:nvGrpSpPr>
          <p:grpSpPr>
            <a:xfrm>
              <a:off x="-2" y="-1"/>
              <a:ext cx="1423696" cy="1854900"/>
              <a:chOff x="-1" y="-1"/>
              <a:chExt cx="1423696" cy="1854900"/>
            </a:xfrm>
          </p:grpSpPr>
          <p:sp>
            <p:nvSpPr>
              <p:cNvPr id="25" name="Shape 1817"/>
              <p:cNvSpPr/>
              <p:nvPr/>
            </p:nvSpPr>
            <p:spPr>
              <a:xfrm>
                <a:off x="-1" y="-1"/>
                <a:ext cx="711900" cy="1854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0"/>
                    </a:moveTo>
                    <a:lnTo>
                      <a:pt x="51677" y="44255"/>
                    </a:lnTo>
                    <a:lnTo>
                      <a:pt x="83794" y="44255"/>
                    </a:lnTo>
                    <a:lnTo>
                      <a:pt x="29344" y="78933"/>
                    </a:lnTo>
                    <a:lnTo>
                      <a:pt x="62772" y="78933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76C05C"/>
              </a:solidFill>
              <a:ln>
                <a:noFill/>
              </a:ln>
            </p:spPr>
            <p:txBody>
              <a:bodyPr lIns="22850" tIns="22850" rIns="22850" bIns="228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9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Shape 1818"/>
              <p:cNvSpPr/>
              <p:nvPr/>
            </p:nvSpPr>
            <p:spPr>
              <a:xfrm>
                <a:off x="711795" y="-1"/>
                <a:ext cx="711899" cy="1854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120000" y="120000"/>
                    </a:lnTo>
                    <a:lnTo>
                      <a:pt x="57227" y="78933"/>
                    </a:lnTo>
                    <a:lnTo>
                      <a:pt x="90655" y="78933"/>
                    </a:lnTo>
                    <a:lnTo>
                      <a:pt x="37666" y="44255"/>
                    </a:lnTo>
                    <a:lnTo>
                      <a:pt x="68322" y="44255"/>
                    </a:lnTo>
                    <a:lnTo>
                      <a:pt x="0" y="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0F9948"/>
              </a:solidFill>
              <a:ln>
                <a:noFill/>
              </a:ln>
            </p:spPr>
            <p:txBody>
              <a:bodyPr lIns="22850" tIns="22850" rIns="22850" bIns="228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9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" name="Shape 1814"/>
          <p:cNvGrpSpPr/>
          <p:nvPr/>
        </p:nvGrpSpPr>
        <p:grpSpPr>
          <a:xfrm>
            <a:off x="3579877" y="3502486"/>
            <a:ext cx="711705" cy="1075952"/>
            <a:chOff x="-2" y="-1"/>
            <a:chExt cx="1423696" cy="2152334"/>
          </a:xfrm>
        </p:grpSpPr>
        <p:pic>
          <p:nvPicPr>
            <p:cNvPr id="28" name="Shape 18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596565" y="1842433"/>
              <a:ext cx="230400" cy="30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" name="Shape 1816"/>
            <p:cNvGrpSpPr/>
            <p:nvPr/>
          </p:nvGrpSpPr>
          <p:grpSpPr>
            <a:xfrm>
              <a:off x="-2" y="-1"/>
              <a:ext cx="1423696" cy="1854900"/>
              <a:chOff x="-1" y="-1"/>
              <a:chExt cx="1423696" cy="1854900"/>
            </a:xfrm>
          </p:grpSpPr>
          <p:sp>
            <p:nvSpPr>
              <p:cNvPr id="30" name="Shape 1817"/>
              <p:cNvSpPr/>
              <p:nvPr/>
            </p:nvSpPr>
            <p:spPr>
              <a:xfrm>
                <a:off x="-1" y="-1"/>
                <a:ext cx="711900" cy="1854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0"/>
                    </a:moveTo>
                    <a:lnTo>
                      <a:pt x="51677" y="44255"/>
                    </a:lnTo>
                    <a:lnTo>
                      <a:pt x="83794" y="44255"/>
                    </a:lnTo>
                    <a:lnTo>
                      <a:pt x="29344" y="78933"/>
                    </a:lnTo>
                    <a:lnTo>
                      <a:pt x="62772" y="78933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76C05C"/>
              </a:solidFill>
              <a:ln>
                <a:noFill/>
              </a:ln>
            </p:spPr>
            <p:txBody>
              <a:bodyPr lIns="22850" tIns="22850" rIns="22850" bIns="228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9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Shape 1818"/>
              <p:cNvSpPr/>
              <p:nvPr/>
            </p:nvSpPr>
            <p:spPr>
              <a:xfrm>
                <a:off x="711795" y="-1"/>
                <a:ext cx="711899" cy="1854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120000" y="120000"/>
                    </a:lnTo>
                    <a:lnTo>
                      <a:pt x="57227" y="78933"/>
                    </a:lnTo>
                    <a:lnTo>
                      <a:pt x="90655" y="78933"/>
                    </a:lnTo>
                    <a:lnTo>
                      <a:pt x="37666" y="44255"/>
                    </a:lnTo>
                    <a:lnTo>
                      <a:pt x="68322" y="44255"/>
                    </a:lnTo>
                    <a:lnTo>
                      <a:pt x="0" y="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0F9948"/>
              </a:solidFill>
              <a:ln>
                <a:noFill/>
              </a:ln>
            </p:spPr>
            <p:txBody>
              <a:bodyPr lIns="22850" tIns="22850" rIns="22850" bIns="228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9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" name="Shape 1814"/>
          <p:cNvGrpSpPr/>
          <p:nvPr/>
        </p:nvGrpSpPr>
        <p:grpSpPr>
          <a:xfrm>
            <a:off x="4580075" y="3617315"/>
            <a:ext cx="818049" cy="1286509"/>
            <a:chOff x="-2" y="-1"/>
            <a:chExt cx="1423696" cy="2152334"/>
          </a:xfrm>
        </p:grpSpPr>
        <p:pic>
          <p:nvPicPr>
            <p:cNvPr id="33" name="Shape 181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596565" y="1842433"/>
              <a:ext cx="230400" cy="30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4" name="Shape 1816"/>
            <p:cNvGrpSpPr/>
            <p:nvPr/>
          </p:nvGrpSpPr>
          <p:grpSpPr>
            <a:xfrm>
              <a:off x="-2" y="-1"/>
              <a:ext cx="1423696" cy="1854900"/>
              <a:chOff x="-1" y="-1"/>
              <a:chExt cx="1423696" cy="1854900"/>
            </a:xfrm>
          </p:grpSpPr>
          <p:sp>
            <p:nvSpPr>
              <p:cNvPr id="35" name="Shape 1817"/>
              <p:cNvSpPr/>
              <p:nvPr/>
            </p:nvSpPr>
            <p:spPr>
              <a:xfrm>
                <a:off x="-1" y="-1"/>
                <a:ext cx="711900" cy="1854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0"/>
                    </a:moveTo>
                    <a:lnTo>
                      <a:pt x="51677" y="44255"/>
                    </a:lnTo>
                    <a:lnTo>
                      <a:pt x="83794" y="44255"/>
                    </a:lnTo>
                    <a:lnTo>
                      <a:pt x="29344" y="78933"/>
                    </a:lnTo>
                    <a:lnTo>
                      <a:pt x="62772" y="78933"/>
                    </a:lnTo>
                    <a:lnTo>
                      <a:pt x="0" y="120000"/>
                    </a:lnTo>
                    <a:lnTo>
                      <a:pt x="120000" y="120000"/>
                    </a:lnTo>
                    <a:lnTo>
                      <a:pt x="120000" y="0"/>
                    </a:lnTo>
                    <a:close/>
                  </a:path>
                </a:pathLst>
              </a:custGeom>
              <a:solidFill>
                <a:srgbClr val="76C05C"/>
              </a:solidFill>
              <a:ln>
                <a:noFill/>
              </a:ln>
            </p:spPr>
            <p:txBody>
              <a:bodyPr lIns="22850" tIns="22850" rIns="22850" bIns="228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9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Shape 1818"/>
              <p:cNvSpPr/>
              <p:nvPr/>
            </p:nvSpPr>
            <p:spPr>
              <a:xfrm>
                <a:off x="711795" y="-1"/>
                <a:ext cx="711899" cy="1854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120000"/>
                    </a:moveTo>
                    <a:lnTo>
                      <a:pt x="120000" y="120000"/>
                    </a:lnTo>
                    <a:lnTo>
                      <a:pt x="57227" y="78933"/>
                    </a:lnTo>
                    <a:lnTo>
                      <a:pt x="90655" y="78933"/>
                    </a:lnTo>
                    <a:lnTo>
                      <a:pt x="37666" y="44255"/>
                    </a:lnTo>
                    <a:lnTo>
                      <a:pt x="68322" y="44255"/>
                    </a:lnTo>
                    <a:lnTo>
                      <a:pt x="0" y="0"/>
                    </a:lnTo>
                    <a:lnTo>
                      <a:pt x="0" y="120000"/>
                    </a:lnTo>
                    <a:close/>
                  </a:path>
                </a:pathLst>
              </a:custGeom>
              <a:solidFill>
                <a:srgbClr val="0F9948"/>
              </a:solidFill>
              <a:ln>
                <a:noFill/>
              </a:ln>
            </p:spPr>
            <p:txBody>
              <a:bodyPr lIns="22850" tIns="22850" rIns="22850" bIns="228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9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2" name="Shape 18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19163" y="3406336"/>
            <a:ext cx="114154" cy="10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19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47884" y="1291588"/>
            <a:ext cx="452700" cy="7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19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53527" y="2474219"/>
            <a:ext cx="452700" cy="7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19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98124" y="3589919"/>
            <a:ext cx="452700" cy="78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491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Lightning Events in Visualforce</a:t>
            </a:r>
            <a:endParaRPr lang="en-US" dirty="0"/>
          </a:p>
        </p:txBody>
      </p:sp>
      <p:pic>
        <p:nvPicPr>
          <p:cNvPr id="3" name="Shape 338" descr="Screen Shot 2017-06-05 at 16.31.4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88925" y="1470421"/>
            <a:ext cx="6077251" cy="265334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89747" y="778240"/>
            <a:ext cx="601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Repackaging Lightning Events to send </a:t>
            </a:r>
            <a:r>
              <a:rPr lang="en-US" smtClean="0"/>
              <a:t>to Visualforce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8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Lightning Events in Visualforce</a:t>
            </a:r>
            <a:endParaRPr lang="en-US" dirty="0"/>
          </a:p>
        </p:txBody>
      </p:sp>
      <p:pic>
        <p:nvPicPr>
          <p:cNvPr id="3" name="Shape 343" descr="Screen Shot 2017-06-06 at 15.52.39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0603" y="1217008"/>
            <a:ext cx="8356801" cy="33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90603" y="776991"/>
            <a:ext cx="5260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Receiving the event in Visualforce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0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Lightning Events in Visualforce</a:t>
            </a:r>
          </a:p>
        </p:txBody>
      </p:sp>
      <p:pic>
        <p:nvPicPr>
          <p:cNvPr id="3" name="Shape 353" descr="Screen Shot 2017-06-05 at 16.11.10.png"/>
          <p:cNvPicPr preferRelativeResize="0"/>
          <p:nvPr/>
        </p:nvPicPr>
        <p:blipFill rotWithShape="1">
          <a:blip r:embed="rId2">
            <a:alphaModFix/>
          </a:blip>
          <a:srcRect t="6392"/>
          <a:stretch/>
        </p:blipFill>
        <p:spPr>
          <a:xfrm>
            <a:off x="2754881" y="838200"/>
            <a:ext cx="4151050" cy="390976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82249" y="785735"/>
            <a:ext cx="1948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Completed App</a:t>
            </a:r>
          </a:p>
        </p:txBody>
      </p:sp>
      <p:grpSp>
        <p:nvGrpSpPr>
          <p:cNvPr id="5" name="Shape 1835"/>
          <p:cNvGrpSpPr/>
          <p:nvPr/>
        </p:nvGrpSpPr>
        <p:grpSpPr>
          <a:xfrm>
            <a:off x="292353" y="2064607"/>
            <a:ext cx="2462528" cy="2333801"/>
            <a:chOff x="-1" y="-212"/>
            <a:chExt cx="1799036" cy="1704995"/>
          </a:xfrm>
        </p:grpSpPr>
        <p:sp>
          <p:nvSpPr>
            <p:cNvPr id="6" name="Shape 1836"/>
            <p:cNvSpPr/>
            <p:nvPr/>
          </p:nvSpPr>
          <p:spPr>
            <a:xfrm>
              <a:off x="337946" y="168791"/>
              <a:ext cx="1121400" cy="1518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5" y="0"/>
                  </a:moveTo>
                  <a:lnTo>
                    <a:pt x="0" y="44311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120000" y="44305"/>
                  </a:lnTo>
                  <a:lnTo>
                    <a:pt x="60005" y="0"/>
                  </a:lnTo>
                  <a:close/>
                </a:path>
              </a:pathLst>
            </a:custGeom>
            <a:solidFill>
              <a:srgbClr val="3F2C1E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Shape 1837"/>
            <p:cNvSpPr/>
            <p:nvPr/>
          </p:nvSpPr>
          <p:spPr>
            <a:xfrm rot="-2700000">
              <a:off x="-174824" y="482258"/>
              <a:ext cx="1399647" cy="85277"/>
            </a:xfrm>
            <a:prstGeom prst="rect">
              <a:avLst/>
            </a:prstGeom>
            <a:solidFill>
              <a:srgbClr val="6A594C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Shape 1838"/>
            <p:cNvSpPr/>
            <p:nvPr/>
          </p:nvSpPr>
          <p:spPr>
            <a:xfrm rot="-8100000">
              <a:off x="574211" y="482149"/>
              <a:ext cx="1399647" cy="85277"/>
            </a:xfrm>
            <a:prstGeom prst="rect">
              <a:avLst/>
            </a:prstGeom>
            <a:solidFill>
              <a:srgbClr val="6A594C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Shape 1839"/>
            <p:cNvSpPr/>
            <p:nvPr/>
          </p:nvSpPr>
          <p:spPr>
            <a:xfrm>
              <a:off x="207557" y="1619583"/>
              <a:ext cx="1382100" cy="85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88" y="0"/>
                  </a:moveTo>
                  <a:lnTo>
                    <a:pt x="0" y="60000"/>
                  </a:lnTo>
                  <a:lnTo>
                    <a:pt x="7388" y="120000"/>
                  </a:lnTo>
                  <a:lnTo>
                    <a:pt x="112611" y="120000"/>
                  </a:lnTo>
                  <a:lnTo>
                    <a:pt x="120000" y="60000"/>
                  </a:lnTo>
                  <a:lnTo>
                    <a:pt x="112611" y="0"/>
                  </a:lnTo>
                  <a:lnTo>
                    <a:pt x="7388" y="0"/>
                  </a:lnTo>
                  <a:close/>
                </a:path>
              </a:pathLst>
            </a:custGeom>
            <a:solidFill>
              <a:srgbClr val="8E592C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Shape 1840"/>
            <p:cNvSpPr/>
            <p:nvPr/>
          </p:nvSpPr>
          <p:spPr>
            <a:xfrm>
              <a:off x="221851" y="1662143"/>
              <a:ext cx="1353600" cy="3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516" y="120000"/>
                  </a:lnTo>
                  <a:lnTo>
                    <a:pt x="113483" y="120000"/>
                  </a:lnTo>
                  <a:lnTo>
                    <a:pt x="120000" y="0"/>
                  </a:lnTo>
                  <a:lnTo>
                    <a:pt x="113483" y="0"/>
                  </a:lnTo>
                  <a:lnTo>
                    <a:pt x="65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4D2E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Shape 1841"/>
            <p:cNvSpPr/>
            <p:nvPr/>
          </p:nvSpPr>
          <p:spPr>
            <a:xfrm>
              <a:off x="207557" y="1429650"/>
              <a:ext cx="1382100" cy="85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88" y="0"/>
                  </a:moveTo>
                  <a:lnTo>
                    <a:pt x="0" y="60000"/>
                  </a:lnTo>
                  <a:lnTo>
                    <a:pt x="7388" y="120000"/>
                  </a:lnTo>
                  <a:lnTo>
                    <a:pt x="112611" y="120000"/>
                  </a:lnTo>
                  <a:lnTo>
                    <a:pt x="120000" y="60000"/>
                  </a:lnTo>
                  <a:lnTo>
                    <a:pt x="112611" y="0"/>
                  </a:lnTo>
                  <a:lnTo>
                    <a:pt x="7388" y="0"/>
                  </a:lnTo>
                  <a:close/>
                </a:path>
              </a:pathLst>
            </a:custGeom>
            <a:solidFill>
              <a:srgbClr val="8E592C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Shape 1842"/>
            <p:cNvSpPr/>
            <p:nvPr/>
          </p:nvSpPr>
          <p:spPr>
            <a:xfrm>
              <a:off x="221851" y="1472212"/>
              <a:ext cx="1353600" cy="3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516" y="120000"/>
                  </a:lnTo>
                  <a:lnTo>
                    <a:pt x="113483" y="120000"/>
                  </a:lnTo>
                  <a:lnTo>
                    <a:pt x="120000" y="0"/>
                  </a:lnTo>
                  <a:lnTo>
                    <a:pt x="113483" y="0"/>
                  </a:lnTo>
                  <a:lnTo>
                    <a:pt x="65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4D2E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843"/>
            <p:cNvSpPr/>
            <p:nvPr/>
          </p:nvSpPr>
          <p:spPr>
            <a:xfrm>
              <a:off x="207557" y="859854"/>
              <a:ext cx="1382100" cy="85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88" y="0"/>
                  </a:moveTo>
                  <a:lnTo>
                    <a:pt x="0" y="60000"/>
                  </a:lnTo>
                  <a:lnTo>
                    <a:pt x="7388" y="120000"/>
                  </a:lnTo>
                  <a:lnTo>
                    <a:pt x="112611" y="120000"/>
                  </a:lnTo>
                  <a:lnTo>
                    <a:pt x="120000" y="60000"/>
                  </a:lnTo>
                  <a:lnTo>
                    <a:pt x="112611" y="0"/>
                  </a:lnTo>
                  <a:lnTo>
                    <a:pt x="7388" y="0"/>
                  </a:lnTo>
                  <a:close/>
                </a:path>
              </a:pathLst>
            </a:custGeom>
            <a:solidFill>
              <a:srgbClr val="8E592C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Shape 1844"/>
            <p:cNvSpPr/>
            <p:nvPr/>
          </p:nvSpPr>
          <p:spPr>
            <a:xfrm>
              <a:off x="207557" y="1049787"/>
              <a:ext cx="1382100" cy="85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88" y="0"/>
                  </a:moveTo>
                  <a:lnTo>
                    <a:pt x="0" y="60000"/>
                  </a:lnTo>
                  <a:lnTo>
                    <a:pt x="7388" y="120000"/>
                  </a:lnTo>
                  <a:lnTo>
                    <a:pt x="112611" y="120000"/>
                  </a:lnTo>
                  <a:lnTo>
                    <a:pt x="120000" y="60000"/>
                  </a:lnTo>
                  <a:lnTo>
                    <a:pt x="112611" y="0"/>
                  </a:lnTo>
                  <a:lnTo>
                    <a:pt x="7388" y="0"/>
                  </a:lnTo>
                  <a:close/>
                </a:path>
              </a:pathLst>
            </a:custGeom>
            <a:solidFill>
              <a:srgbClr val="8E592C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Shape 1845"/>
            <p:cNvSpPr/>
            <p:nvPr/>
          </p:nvSpPr>
          <p:spPr>
            <a:xfrm>
              <a:off x="207557" y="1239719"/>
              <a:ext cx="1382100" cy="85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88" y="0"/>
                  </a:moveTo>
                  <a:lnTo>
                    <a:pt x="0" y="60000"/>
                  </a:lnTo>
                  <a:lnTo>
                    <a:pt x="7388" y="120000"/>
                  </a:lnTo>
                  <a:lnTo>
                    <a:pt x="112611" y="120000"/>
                  </a:lnTo>
                  <a:lnTo>
                    <a:pt x="120000" y="60000"/>
                  </a:lnTo>
                  <a:lnTo>
                    <a:pt x="112611" y="0"/>
                  </a:lnTo>
                  <a:lnTo>
                    <a:pt x="7388" y="0"/>
                  </a:lnTo>
                  <a:close/>
                </a:path>
              </a:pathLst>
            </a:custGeom>
            <a:solidFill>
              <a:srgbClr val="8E592C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Shape 1846"/>
            <p:cNvSpPr/>
            <p:nvPr/>
          </p:nvSpPr>
          <p:spPr>
            <a:xfrm>
              <a:off x="221851" y="902409"/>
              <a:ext cx="1353600" cy="3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516" y="120000"/>
                  </a:lnTo>
                  <a:lnTo>
                    <a:pt x="113483" y="120000"/>
                  </a:lnTo>
                  <a:lnTo>
                    <a:pt x="120000" y="0"/>
                  </a:lnTo>
                  <a:lnTo>
                    <a:pt x="113483" y="0"/>
                  </a:lnTo>
                  <a:lnTo>
                    <a:pt x="65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4D2E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Shape 1847"/>
            <p:cNvSpPr/>
            <p:nvPr/>
          </p:nvSpPr>
          <p:spPr>
            <a:xfrm>
              <a:off x="221851" y="1092346"/>
              <a:ext cx="1353600" cy="3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516" y="120000"/>
                  </a:lnTo>
                  <a:lnTo>
                    <a:pt x="113483" y="120000"/>
                  </a:lnTo>
                  <a:lnTo>
                    <a:pt x="120000" y="0"/>
                  </a:lnTo>
                  <a:lnTo>
                    <a:pt x="113483" y="0"/>
                  </a:lnTo>
                  <a:lnTo>
                    <a:pt x="65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4D2E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Shape 1848"/>
            <p:cNvSpPr/>
            <p:nvPr/>
          </p:nvSpPr>
          <p:spPr>
            <a:xfrm>
              <a:off x="221851" y="1282279"/>
              <a:ext cx="1353600" cy="3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516" y="120000"/>
                  </a:lnTo>
                  <a:lnTo>
                    <a:pt x="113483" y="120000"/>
                  </a:lnTo>
                  <a:lnTo>
                    <a:pt x="120000" y="0"/>
                  </a:lnTo>
                  <a:lnTo>
                    <a:pt x="113483" y="0"/>
                  </a:lnTo>
                  <a:lnTo>
                    <a:pt x="65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4D2E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Shape 1849"/>
            <p:cNvSpPr/>
            <p:nvPr/>
          </p:nvSpPr>
          <p:spPr>
            <a:xfrm>
              <a:off x="207557" y="669922"/>
              <a:ext cx="1382100" cy="85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88" y="0"/>
                  </a:moveTo>
                  <a:lnTo>
                    <a:pt x="0" y="60000"/>
                  </a:lnTo>
                  <a:lnTo>
                    <a:pt x="7388" y="120000"/>
                  </a:lnTo>
                  <a:lnTo>
                    <a:pt x="112611" y="120000"/>
                  </a:lnTo>
                  <a:lnTo>
                    <a:pt x="120000" y="60000"/>
                  </a:lnTo>
                  <a:lnTo>
                    <a:pt x="112611" y="0"/>
                  </a:lnTo>
                  <a:lnTo>
                    <a:pt x="7388" y="0"/>
                  </a:lnTo>
                  <a:close/>
                </a:path>
              </a:pathLst>
            </a:custGeom>
            <a:solidFill>
              <a:srgbClr val="00A1E0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Shape 1850"/>
            <p:cNvSpPr/>
            <p:nvPr/>
          </p:nvSpPr>
          <p:spPr>
            <a:xfrm>
              <a:off x="337918" y="763339"/>
              <a:ext cx="1121400" cy="87900"/>
            </a:xfrm>
            <a:prstGeom prst="rect">
              <a:avLst/>
            </a:prstGeom>
            <a:solidFill>
              <a:srgbClr val="543A2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Shape 1851"/>
            <p:cNvSpPr/>
            <p:nvPr/>
          </p:nvSpPr>
          <p:spPr>
            <a:xfrm>
              <a:off x="295359" y="763339"/>
              <a:ext cx="85200" cy="85200"/>
            </a:xfrm>
            <a:prstGeom prst="ellipse">
              <a:avLst/>
            </a:prstGeom>
            <a:solidFill>
              <a:srgbClr val="8E592C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Shape 1852"/>
            <p:cNvSpPr/>
            <p:nvPr/>
          </p:nvSpPr>
          <p:spPr>
            <a:xfrm>
              <a:off x="1416698" y="763339"/>
              <a:ext cx="85200" cy="85200"/>
            </a:xfrm>
            <a:prstGeom prst="ellipse">
              <a:avLst/>
            </a:prstGeom>
            <a:solidFill>
              <a:srgbClr val="8E592C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Shape 1853"/>
            <p:cNvSpPr/>
            <p:nvPr/>
          </p:nvSpPr>
          <p:spPr>
            <a:xfrm>
              <a:off x="337918" y="953270"/>
              <a:ext cx="1121400" cy="87900"/>
            </a:xfrm>
            <a:prstGeom prst="rect">
              <a:avLst/>
            </a:prstGeom>
            <a:solidFill>
              <a:srgbClr val="543A2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Shape 1854"/>
            <p:cNvSpPr/>
            <p:nvPr/>
          </p:nvSpPr>
          <p:spPr>
            <a:xfrm>
              <a:off x="295359" y="953270"/>
              <a:ext cx="85200" cy="85200"/>
            </a:xfrm>
            <a:prstGeom prst="ellipse">
              <a:avLst/>
            </a:prstGeom>
            <a:solidFill>
              <a:srgbClr val="8E592C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Shape 1855"/>
            <p:cNvSpPr/>
            <p:nvPr/>
          </p:nvSpPr>
          <p:spPr>
            <a:xfrm>
              <a:off x="1416698" y="953270"/>
              <a:ext cx="85200" cy="85200"/>
            </a:xfrm>
            <a:prstGeom prst="ellipse">
              <a:avLst/>
            </a:prstGeom>
            <a:solidFill>
              <a:srgbClr val="8E592C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Shape 1856"/>
            <p:cNvSpPr/>
            <p:nvPr/>
          </p:nvSpPr>
          <p:spPr>
            <a:xfrm>
              <a:off x="337918" y="1143203"/>
              <a:ext cx="1121400" cy="87900"/>
            </a:xfrm>
            <a:prstGeom prst="rect">
              <a:avLst/>
            </a:prstGeom>
            <a:solidFill>
              <a:srgbClr val="543A2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Shape 1857"/>
            <p:cNvSpPr/>
            <p:nvPr/>
          </p:nvSpPr>
          <p:spPr>
            <a:xfrm>
              <a:off x="295359" y="1144524"/>
              <a:ext cx="85200" cy="85200"/>
            </a:xfrm>
            <a:prstGeom prst="ellipse">
              <a:avLst/>
            </a:prstGeom>
            <a:solidFill>
              <a:srgbClr val="8E592C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Shape 1858"/>
            <p:cNvSpPr/>
            <p:nvPr/>
          </p:nvSpPr>
          <p:spPr>
            <a:xfrm>
              <a:off x="1416698" y="1143203"/>
              <a:ext cx="85200" cy="85200"/>
            </a:xfrm>
            <a:prstGeom prst="ellipse">
              <a:avLst/>
            </a:prstGeom>
            <a:solidFill>
              <a:srgbClr val="8E592C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Shape 1859"/>
            <p:cNvSpPr/>
            <p:nvPr/>
          </p:nvSpPr>
          <p:spPr>
            <a:xfrm>
              <a:off x="337918" y="1333134"/>
              <a:ext cx="1121400" cy="87900"/>
            </a:xfrm>
            <a:prstGeom prst="rect">
              <a:avLst/>
            </a:prstGeom>
            <a:solidFill>
              <a:srgbClr val="543A2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Shape 1860"/>
            <p:cNvSpPr/>
            <p:nvPr/>
          </p:nvSpPr>
          <p:spPr>
            <a:xfrm>
              <a:off x="295359" y="1334455"/>
              <a:ext cx="85200" cy="85200"/>
            </a:xfrm>
            <a:prstGeom prst="ellipse">
              <a:avLst/>
            </a:prstGeom>
            <a:solidFill>
              <a:srgbClr val="8E592C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Shape 1861"/>
            <p:cNvSpPr/>
            <p:nvPr/>
          </p:nvSpPr>
          <p:spPr>
            <a:xfrm>
              <a:off x="1416698" y="1333134"/>
              <a:ext cx="85200" cy="85200"/>
            </a:xfrm>
            <a:prstGeom prst="ellipse">
              <a:avLst/>
            </a:prstGeom>
            <a:solidFill>
              <a:srgbClr val="8E592C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Shape 1862"/>
            <p:cNvSpPr/>
            <p:nvPr/>
          </p:nvSpPr>
          <p:spPr>
            <a:xfrm>
              <a:off x="338933" y="1523066"/>
              <a:ext cx="1119300" cy="87900"/>
            </a:xfrm>
            <a:prstGeom prst="rect">
              <a:avLst/>
            </a:prstGeom>
            <a:solidFill>
              <a:srgbClr val="543A2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Shape 1863"/>
            <p:cNvSpPr/>
            <p:nvPr/>
          </p:nvSpPr>
          <p:spPr>
            <a:xfrm>
              <a:off x="295359" y="1523066"/>
              <a:ext cx="85200" cy="85200"/>
            </a:xfrm>
            <a:prstGeom prst="ellipse">
              <a:avLst/>
            </a:prstGeom>
            <a:solidFill>
              <a:srgbClr val="8E592C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Shape 1864"/>
            <p:cNvSpPr/>
            <p:nvPr/>
          </p:nvSpPr>
          <p:spPr>
            <a:xfrm>
              <a:off x="1416698" y="1523066"/>
              <a:ext cx="85200" cy="85200"/>
            </a:xfrm>
            <a:prstGeom prst="ellipse">
              <a:avLst/>
            </a:prstGeom>
            <a:solidFill>
              <a:srgbClr val="8E592C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Shape 1865"/>
            <p:cNvSpPr/>
            <p:nvPr/>
          </p:nvSpPr>
          <p:spPr>
            <a:xfrm>
              <a:off x="207557" y="669922"/>
              <a:ext cx="1382100" cy="85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88" y="0"/>
                  </a:moveTo>
                  <a:lnTo>
                    <a:pt x="0" y="60000"/>
                  </a:lnTo>
                  <a:lnTo>
                    <a:pt x="7388" y="120000"/>
                  </a:lnTo>
                  <a:lnTo>
                    <a:pt x="112611" y="120000"/>
                  </a:lnTo>
                  <a:lnTo>
                    <a:pt x="120000" y="60000"/>
                  </a:lnTo>
                  <a:lnTo>
                    <a:pt x="112611" y="0"/>
                  </a:lnTo>
                  <a:lnTo>
                    <a:pt x="7388" y="0"/>
                  </a:lnTo>
                  <a:close/>
                </a:path>
              </a:pathLst>
            </a:custGeom>
            <a:solidFill>
              <a:srgbClr val="8E592C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Shape 1866"/>
            <p:cNvSpPr/>
            <p:nvPr/>
          </p:nvSpPr>
          <p:spPr>
            <a:xfrm rot="-2700000">
              <a:off x="324409" y="798769"/>
              <a:ext cx="55154" cy="3988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66" y="0"/>
                  </a:moveTo>
                  <a:lnTo>
                    <a:pt x="0" y="81025"/>
                  </a:lnTo>
                  <a:cubicBezTo>
                    <a:pt x="1661" y="83774"/>
                    <a:pt x="3033" y="86728"/>
                    <a:pt x="4927" y="89291"/>
                  </a:cubicBezTo>
                  <a:cubicBezTo>
                    <a:pt x="35283" y="130238"/>
                    <a:pt x="84583" y="130238"/>
                    <a:pt x="114938" y="89291"/>
                  </a:cubicBezTo>
                  <a:cubicBezTo>
                    <a:pt x="116883" y="86668"/>
                    <a:pt x="118305" y="83659"/>
                    <a:pt x="120000" y="80844"/>
                  </a:cubicBezTo>
                  <a:lnTo>
                    <a:pt x="60066" y="0"/>
                  </a:lnTo>
                  <a:close/>
                </a:path>
              </a:pathLst>
            </a:custGeom>
            <a:solidFill>
              <a:srgbClr val="543A2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Shape 1867"/>
            <p:cNvSpPr/>
            <p:nvPr/>
          </p:nvSpPr>
          <p:spPr>
            <a:xfrm rot="-2700000">
              <a:off x="324409" y="988743"/>
              <a:ext cx="55154" cy="3988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66" y="0"/>
                  </a:moveTo>
                  <a:lnTo>
                    <a:pt x="0" y="81025"/>
                  </a:lnTo>
                  <a:cubicBezTo>
                    <a:pt x="1661" y="83774"/>
                    <a:pt x="3033" y="86728"/>
                    <a:pt x="4927" y="89291"/>
                  </a:cubicBezTo>
                  <a:cubicBezTo>
                    <a:pt x="35283" y="130238"/>
                    <a:pt x="84583" y="130238"/>
                    <a:pt x="114938" y="89291"/>
                  </a:cubicBezTo>
                  <a:cubicBezTo>
                    <a:pt x="116883" y="86668"/>
                    <a:pt x="118305" y="83659"/>
                    <a:pt x="120000" y="80844"/>
                  </a:cubicBezTo>
                  <a:lnTo>
                    <a:pt x="60066" y="0"/>
                  </a:lnTo>
                  <a:close/>
                </a:path>
              </a:pathLst>
            </a:custGeom>
            <a:solidFill>
              <a:srgbClr val="543A2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Shape 1868"/>
            <p:cNvSpPr/>
            <p:nvPr/>
          </p:nvSpPr>
          <p:spPr>
            <a:xfrm rot="-2700000">
              <a:off x="324109" y="1180080"/>
              <a:ext cx="55154" cy="3903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66" y="0"/>
                  </a:moveTo>
                  <a:lnTo>
                    <a:pt x="0" y="81025"/>
                  </a:lnTo>
                  <a:cubicBezTo>
                    <a:pt x="1661" y="83774"/>
                    <a:pt x="3033" y="86728"/>
                    <a:pt x="4927" y="89291"/>
                  </a:cubicBezTo>
                  <a:cubicBezTo>
                    <a:pt x="35283" y="130238"/>
                    <a:pt x="84583" y="130238"/>
                    <a:pt x="114938" y="89291"/>
                  </a:cubicBezTo>
                  <a:cubicBezTo>
                    <a:pt x="116883" y="86668"/>
                    <a:pt x="118305" y="83659"/>
                    <a:pt x="120000" y="80844"/>
                  </a:cubicBezTo>
                  <a:lnTo>
                    <a:pt x="60066" y="0"/>
                  </a:lnTo>
                  <a:close/>
                </a:path>
              </a:pathLst>
            </a:custGeom>
            <a:solidFill>
              <a:srgbClr val="543A2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Shape 1869"/>
            <p:cNvSpPr/>
            <p:nvPr/>
          </p:nvSpPr>
          <p:spPr>
            <a:xfrm rot="-2700000">
              <a:off x="323659" y="1371520"/>
              <a:ext cx="55154" cy="3775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66" y="0"/>
                  </a:moveTo>
                  <a:lnTo>
                    <a:pt x="0" y="81025"/>
                  </a:lnTo>
                  <a:cubicBezTo>
                    <a:pt x="1661" y="83774"/>
                    <a:pt x="3033" y="86728"/>
                    <a:pt x="4927" y="89291"/>
                  </a:cubicBezTo>
                  <a:cubicBezTo>
                    <a:pt x="35283" y="130238"/>
                    <a:pt x="84583" y="130238"/>
                    <a:pt x="114938" y="89291"/>
                  </a:cubicBezTo>
                  <a:cubicBezTo>
                    <a:pt x="116883" y="86668"/>
                    <a:pt x="118305" y="83659"/>
                    <a:pt x="120000" y="80844"/>
                  </a:cubicBezTo>
                  <a:lnTo>
                    <a:pt x="60066" y="0"/>
                  </a:lnTo>
                  <a:close/>
                </a:path>
              </a:pathLst>
            </a:custGeom>
            <a:solidFill>
              <a:srgbClr val="543A2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Shape 1870"/>
            <p:cNvSpPr/>
            <p:nvPr/>
          </p:nvSpPr>
          <p:spPr>
            <a:xfrm rot="-2700000">
              <a:off x="323809" y="1560068"/>
              <a:ext cx="55154" cy="3818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66" y="0"/>
                  </a:moveTo>
                  <a:lnTo>
                    <a:pt x="0" y="81025"/>
                  </a:lnTo>
                  <a:cubicBezTo>
                    <a:pt x="1661" y="83774"/>
                    <a:pt x="3033" y="86728"/>
                    <a:pt x="4927" y="89291"/>
                  </a:cubicBezTo>
                  <a:cubicBezTo>
                    <a:pt x="35283" y="130238"/>
                    <a:pt x="84583" y="130238"/>
                    <a:pt x="114938" y="89291"/>
                  </a:cubicBezTo>
                  <a:cubicBezTo>
                    <a:pt x="116883" y="86668"/>
                    <a:pt x="118305" y="83659"/>
                    <a:pt x="120000" y="80844"/>
                  </a:cubicBezTo>
                  <a:lnTo>
                    <a:pt x="60066" y="0"/>
                  </a:lnTo>
                  <a:close/>
                </a:path>
              </a:pathLst>
            </a:custGeom>
            <a:solidFill>
              <a:srgbClr val="543A2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Shape 1871"/>
            <p:cNvSpPr/>
            <p:nvPr/>
          </p:nvSpPr>
          <p:spPr>
            <a:xfrm>
              <a:off x="221851" y="711547"/>
              <a:ext cx="1353600" cy="3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6516" y="120000"/>
                  </a:lnTo>
                  <a:lnTo>
                    <a:pt x="113483" y="120000"/>
                  </a:lnTo>
                  <a:lnTo>
                    <a:pt x="120000" y="0"/>
                  </a:lnTo>
                  <a:lnTo>
                    <a:pt x="113483" y="0"/>
                  </a:lnTo>
                  <a:lnTo>
                    <a:pt x="65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54D2E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Shape 1872"/>
            <p:cNvSpPr/>
            <p:nvPr/>
          </p:nvSpPr>
          <p:spPr>
            <a:xfrm rot="-5400000">
              <a:off x="207557" y="669845"/>
              <a:ext cx="85200" cy="85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846D59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Shape 1873"/>
            <p:cNvSpPr/>
            <p:nvPr/>
          </p:nvSpPr>
          <p:spPr>
            <a:xfrm>
              <a:off x="221868" y="712166"/>
              <a:ext cx="70800" cy="32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5D4D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1874"/>
            <p:cNvSpPr/>
            <p:nvPr/>
          </p:nvSpPr>
          <p:spPr>
            <a:xfrm rot="-5400000">
              <a:off x="207557" y="1049708"/>
              <a:ext cx="85200" cy="85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846D59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1875"/>
            <p:cNvSpPr/>
            <p:nvPr/>
          </p:nvSpPr>
          <p:spPr>
            <a:xfrm>
              <a:off x="221868" y="1092030"/>
              <a:ext cx="70800" cy="32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5D4D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Shape 1876"/>
            <p:cNvSpPr/>
            <p:nvPr/>
          </p:nvSpPr>
          <p:spPr>
            <a:xfrm rot="-5400000">
              <a:off x="207557" y="1239641"/>
              <a:ext cx="85200" cy="85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846D59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Shape 1877"/>
            <p:cNvSpPr/>
            <p:nvPr/>
          </p:nvSpPr>
          <p:spPr>
            <a:xfrm>
              <a:off x="221868" y="1281962"/>
              <a:ext cx="70800" cy="32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5D4D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Shape 1878"/>
            <p:cNvSpPr/>
            <p:nvPr/>
          </p:nvSpPr>
          <p:spPr>
            <a:xfrm rot="-5400000">
              <a:off x="207557" y="1429573"/>
              <a:ext cx="85200" cy="85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846D59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Shape 1879"/>
            <p:cNvSpPr/>
            <p:nvPr/>
          </p:nvSpPr>
          <p:spPr>
            <a:xfrm>
              <a:off x="221868" y="1471895"/>
              <a:ext cx="70800" cy="32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5D4D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Shape 1880"/>
            <p:cNvSpPr/>
            <p:nvPr/>
          </p:nvSpPr>
          <p:spPr>
            <a:xfrm rot="-5400000">
              <a:off x="207557" y="1619505"/>
              <a:ext cx="85200" cy="85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846D59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Shape 1881"/>
            <p:cNvSpPr/>
            <p:nvPr/>
          </p:nvSpPr>
          <p:spPr>
            <a:xfrm>
              <a:off x="221868" y="1661826"/>
              <a:ext cx="70800" cy="32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5D4D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Shape 1882"/>
            <p:cNvSpPr/>
            <p:nvPr/>
          </p:nvSpPr>
          <p:spPr>
            <a:xfrm rot="-5400000">
              <a:off x="207557" y="859776"/>
              <a:ext cx="85200" cy="85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846D59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Shape 1883"/>
            <p:cNvSpPr/>
            <p:nvPr/>
          </p:nvSpPr>
          <p:spPr>
            <a:xfrm>
              <a:off x="221868" y="902099"/>
              <a:ext cx="70800" cy="32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5D4D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1884"/>
            <p:cNvSpPr/>
            <p:nvPr/>
          </p:nvSpPr>
          <p:spPr>
            <a:xfrm rot="5400000" flipH="1">
              <a:off x="1504422" y="669844"/>
              <a:ext cx="85200" cy="85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846D59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1885"/>
            <p:cNvSpPr/>
            <p:nvPr/>
          </p:nvSpPr>
          <p:spPr>
            <a:xfrm flipH="1">
              <a:off x="1504509" y="712166"/>
              <a:ext cx="70800" cy="32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5D4D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Shape 1886"/>
            <p:cNvSpPr/>
            <p:nvPr/>
          </p:nvSpPr>
          <p:spPr>
            <a:xfrm rot="5400000" flipH="1">
              <a:off x="1504422" y="1049708"/>
              <a:ext cx="85200" cy="85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846D59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Shape 1887"/>
            <p:cNvSpPr/>
            <p:nvPr/>
          </p:nvSpPr>
          <p:spPr>
            <a:xfrm flipH="1">
              <a:off x="1504509" y="1092030"/>
              <a:ext cx="70800" cy="32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5D4D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Shape 1888"/>
            <p:cNvSpPr/>
            <p:nvPr/>
          </p:nvSpPr>
          <p:spPr>
            <a:xfrm rot="5400000" flipH="1">
              <a:off x="1504421" y="1239641"/>
              <a:ext cx="85200" cy="85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846D59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Shape 1889"/>
            <p:cNvSpPr/>
            <p:nvPr/>
          </p:nvSpPr>
          <p:spPr>
            <a:xfrm flipH="1">
              <a:off x="1504509" y="1281962"/>
              <a:ext cx="70800" cy="32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5D4D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Shape 1890"/>
            <p:cNvSpPr/>
            <p:nvPr/>
          </p:nvSpPr>
          <p:spPr>
            <a:xfrm rot="5400000" flipH="1">
              <a:off x="1504421" y="1429573"/>
              <a:ext cx="85200" cy="85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846D59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Shape 1891"/>
            <p:cNvSpPr/>
            <p:nvPr/>
          </p:nvSpPr>
          <p:spPr>
            <a:xfrm flipH="1">
              <a:off x="1504509" y="1471895"/>
              <a:ext cx="70800" cy="32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5D4D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Shape 1892"/>
            <p:cNvSpPr/>
            <p:nvPr/>
          </p:nvSpPr>
          <p:spPr>
            <a:xfrm rot="5400000" flipH="1">
              <a:off x="1504421" y="1619505"/>
              <a:ext cx="85200" cy="85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846D59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Shape 1893"/>
            <p:cNvSpPr/>
            <p:nvPr/>
          </p:nvSpPr>
          <p:spPr>
            <a:xfrm flipH="1">
              <a:off x="1504509" y="1661826"/>
              <a:ext cx="70800" cy="32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5D4D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Shape 1894"/>
            <p:cNvSpPr/>
            <p:nvPr/>
          </p:nvSpPr>
          <p:spPr>
            <a:xfrm rot="5400000" flipH="1">
              <a:off x="1504422" y="859776"/>
              <a:ext cx="85200" cy="85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120000" y="120000"/>
                  </a:lnTo>
                  <a:lnTo>
                    <a:pt x="0" y="120000"/>
                  </a:lnTo>
                  <a:close/>
                </a:path>
              </a:pathLst>
            </a:custGeom>
            <a:solidFill>
              <a:srgbClr val="846D59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Shape 1895"/>
            <p:cNvSpPr/>
            <p:nvPr/>
          </p:nvSpPr>
          <p:spPr>
            <a:xfrm flipH="1">
              <a:off x="1504509" y="902099"/>
              <a:ext cx="70800" cy="32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120000"/>
                  </a:lnTo>
                  <a:lnTo>
                    <a:pt x="120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5D4D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Shape 1896"/>
            <p:cNvSpPr/>
            <p:nvPr/>
          </p:nvSpPr>
          <p:spPr>
            <a:xfrm rot="-2700000">
              <a:off x="1443436" y="798770"/>
              <a:ext cx="55154" cy="3988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66" y="0"/>
                  </a:moveTo>
                  <a:lnTo>
                    <a:pt x="0" y="81025"/>
                  </a:lnTo>
                  <a:cubicBezTo>
                    <a:pt x="1661" y="83774"/>
                    <a:pt x="3033" y="86728"/>
                    <a:pt x="4927" y="89291"/>
                  </a:cubicBezTo>
                  <a:cubicBezTo>
                    <a:pt x="35283" y="130238"/>
                    <a:pt x="84583" y="130238"/>
                    <a:pt x="114938" y="89291"/>
                  </a:cubicBezTo>
                  <a:cubicBezTo>
                    <a:pt x="116883" y="86668"/>
                    <a:pt x="118305" y="83659"/>
                    <a:pt x="120000" y="80844"/>
                  </a:cubicBezTo>
                  <a:lnTo>
                    <a:pt x="60066" y="0"/>
                  </a:lnTo>
                  <a:close/>
                </a:path>
              </a:pathLst>
            </a:custGeom>
            <a:solidFill>
              <a:srgbClr val="543A2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Shape 1897"/>
            <p:cNvSpPr/>
            <p:nvPr/>
          </p:nvSpPr>
          <p:spPr>
            <a:xfrm rot="-2700000">
              <a:off x="1443436" y="988744"/>
              <a:ext cx="55154" cy="3988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66" y="0"/>
                  </a:moveTo>
                  <a:lnTo>
                    <a:pt x="0" y="81025"/>
                  </a:lnTo>
                  <a:cubicBezTo>
                    <a:pt x="1661" y="83774"/>
                    <a:pt x="3033" y="86728"/>
                    <a:pt x="4927" y="89291"/>
                  </a:cubicBezTo>
                  <a:cubicBezTo>
                    <a:pt x="35283" y="130238"/>
                    <a:pt x="84583" y="130238"/>
                    <a:pt x="114938" y="89291"/>
                  </a:cubicBezTo>
                  <a:cubicBezTo>
                    <a:pt x="116883" y="86668"/>
                    <a:pt x="118305" y="83659"/>
                    <a:pt x="120000" y="80844"/>
                  </a:cubicBezTo>
                  <a:lnTo>
                    <a:pt x="60066" y="0"/>
                  </a:lnTo>
                  <a:close/>
                </a:path>
              </a:pathLst>
            </a:custGeom>
            <a:solidFill>
              <a:srgbClr val="543A2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Shape 1898"/>
            <p:cNvSpPr/>
            <p:nvPr/>
          </p:nvSpPr>
          <p:spPr>
            <a:xfrm rot="-2700000">
              <a:off x="1443136" y="1180080"/>
              <a:ext cx="55154" cy="3903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66" y="0"/>
                  </a:moveTo>
                  <a:lnTo>
                    <a:pt x="0" y="81025"/>
                  </a:lnTo>
                  <a:cubicBezTo>
                    <a:pt x="1661" y="83774"/>
                    <a:pt x="3033" y="86728"/>
                    <a:pt x="4927" y="89291"/>
                  </a:cubicBezTo>
                  <a:cubicBezTo>
                    <a:pt x="35283" y="130238"/>
                    <a:pt x="84583" y="130238"/>
                    <a:pt x="114938" y="89291"/>
                  </a:cubicBezTo>
                  <a:cubicBezTo>
                    <a:pt x="116883" y="86668"/>
                    <a:pt x="118305" y="83659"/>
                    <a:pt x="120000" y="80844"/>
                  </a:cubicBezTo>
                  <a:lnTo>
                    <a:pt x="60066" y="0"/>
                  </a:lnTo>
                  <a:close/>
                </a:path>
              </a:pathLst>
            </a:custGeom>
            <a:solidFill>
              <a:srgbClr val="543A2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Shape 1899"/>
            <p:cNvSpPr/>
            <p:nvPr/>
          </p:nvSpPr>
          <p:spPr>
            <a:xfrm rot="-2700000">
              <a:off x="1442686" y="1371520"/>
              <a:ext cx="55154" cy="3775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66" y="0"/>
                  </a:moveTo>
                  <a:lnTo>
                    <a:pt x="0" y="81025"/>
                  </a:lnTo>
                  <a:cubicBezTo>
                    <a:pt x="1661" y="83774"/>
                    <a:pt x="3033" y="86728"/>
                    <a:pt x="4927" y="89291"/>
                  </a:cubicBezTo>
                  <a:cubicBezTo>
                    <a:pt x="35283" y="130238"/>
                    <a:pt x="84583" y="130238"/>
                    <a:pt x="114938" y="89291"/>
                  </a:cubicBezTo>
                  <a:cubicBezTo>
                    <a:pt x="116883" y="86668"/>
                    <a:pt x="118305" y="83659"/>
                    <a:pt x="120000" y="80844"/>
                  </a:cubicBezTo>
                  <a:lnTo>
                    <a:pt x="60066" y="0"/>
                  </a:lnTo>
                  <a:close/>
                </a:path>
              </a:pathLst>
            </a:custGeom>
            <a:solidFill>
              <a:srgbClr val="543A2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Shape 1900"/>
            <p:cNvSpPr/>
            <p:nvPr/>
          </p:nvSpPr>
          <p:spPr>
            <a:xfrm rot="-2700000">
              <a:off x="1442837" y="1560068"/>
              <a:ext cx="55154" cy="3818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66" y="0"/>
                  </a:moveTo>
                  <a:lnTo>
                    <a:pt x="0" y="81025"/>
                  </a:lnTo>
                  <a:cubicBezTo>
                    <a:pt x="1661" y="83774"/>
                    <a:pt x="3033" y="86728"/>
                    <a:pt x="4927" y="89291"/>
                  </a:cubicBezTo>
                  <a:cubicBezTo>
                    <a:pt x="35283" y="130238"/>
                    <a:pt x="84583" y="130238"/>
                    <a:pt x="114938" y="89291"/>
                  </a:cubicBezTo>
                  <a:cubicBezTo>
                    <a:pt x="116883" y="86668"/>
                    <a:pt x="118305" y="83659"/>
                    <a:pt x="120000" y="80844"/>
                  </a:cubicBezTo>
                  <a:lnTo>
                    <a:pt x="60066" y="0"/>
                  </a:lnTo>
                  <a:close/>
                </a:path>
              </a:pathLst>
            </a:custGeom>
            <a:solidFill>
              <a:srgbClr val="543A22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Shape 1901"/>
            <p:cNvSpPr/>
            <p:nvPr/>
          </p:nvSpPr>
          <p:spPr>
            <a:xfrm>
              <a:off x="447916" y="210503"/>
              <a:ext cx="901200" cy="45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lnTo>
                    <a:pt x="51866" y="16272"/>
                  </a:lnTo>
                  <a:lnTo>
                    <a:pt x="68133" y="16272"/>
                  </a:lnTo>
                  <a:lnTo>
                    <a:pt x="60000" y="0"/>
                  </a:lnTo>
                  <a:close/>
                  <a:moveTo>
                    <a:pt x="50522" y="18950"/>
                  </a:moveTo>
                  <a:lnTo>
                    <a:pt x="38844" y="42311"/>
                  </a:lnTo>
                  <a:lnTo>
                    <a:pt x="81155" y="42311"/>
                  </a:lnTo>
                  <a:lnTo>
                    <a:pt x="69477" y="18950"/>
                  </a:lnTo>
                  <a:lnTo>
                    <a:pt x="50522" y="18950"/>
                  </a:lnTo>
                  <a:close/>
                  <a:moveTo>
                    <a:pt x="37494" y="45011"/>
                  </a:moveTo>
                  <a:lnTo>
                    <a:pt x="25816" y="68366"/>
                  </a:lnTo>
                  <a:lnTo>
                    <a:pt x="94183" y="68366"/>
                  </a:lnTo>
                  <a:lnTo>
                    <a:pt x="82505" y="45011"/>
                  </a:lnTo>
                  <a:lnTo>
                    <a:pt x="37494" y="45011"/>
                  </a:lnTo>
                  <a:close/>
                  <a:moveTo>
                    <a:pt x="24677" y="70638"/>
                  </a:moveTo>
                  <a:lnTo>
                    <a:pt x="13000" y="94000"/>
                  </a:lnTo>
                  <a:lnTo>
                    <a:pt x="107000" y="94000"/>
                  </a:lnTo>
                  <a:lnTo>
                    <a:pt x="95322" y="70638"/>
                  </a:lnTo>
                  <a:lnTo>
                    <a:pt x="24677" y="70638"/>
                  </a:lnTo>
                  <a:close/>
                  <a:moveTo>
                    <a:pt x="11688" y="96622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108311" y="96622"/>
                  </a:lnTo>
                  <a:lnTo>
                    <a:pt x="11688" y="96622"/>
                  </a:lnTo>
                  <a:close/>
                </a:path>
              </a:pathLst>
            </a:custGeom>
            <a:solidFill>
              <a:srgbClr val="947E6C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Shape 1902"/>
            <p:cNvSpPr/>
            <p:nvPr/>
          </p:nvSpPr>
          <p:spPr>
            <a:xfrm>
              <a:off x="548447" y="623279"/>
              <a:ext cx="700200" cy="178500"/>
            </a:xfrm>
            <a:prstGeom prst="rect">
              <a:avLst/>
            </a:prstGeom>
            <a:solidFill>
              <a:srgbClr val="A48B67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5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" name="Shape 1903"/>
            <p:cNvGrpSpPr/>
            <p:nvPr/>
          </p:nvGrpSpPr>
          <p:grpSpPr>
            <a:xfrm>
              <a:off x="618189" y="662450"/>
              <a:ext cx="562445" cy="117485"/>
              <a:chOff x="0" y="0"/>
              <a:chExt cx="562445" cy="117485"/>
            </a:xfrm>
          </p:grpSpPr>
          <p:sp>
            <p:nvSpPr>
              <p:cNvPr id="75" name="Shape 1904"/>
              <p:cNvSpPr/>
              <p:nvPr/>
            </p:nvSpPr>
            <p:spPr>
              <a:xfrm>
                <a:off x="0" y="10370"/>
                <a:ext cx="74700" cy="819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71733" y="76803"/>
                    </a:moveTo>
                    <a:cubicBezTo>
                      <a:pt x="71566" y="84085"/>
                      <a:pt x="72733" y="108522"/>
                      <a:pt x="71400" y="117169"/>
                    </a:cubicBezTo>
                    <a:cubicBezTo>
                      <a:pt x="69238" y="118233"/>
                      <a:pt x="69405" y="118534"/>
                      <a:pt x="66405" y="119448"/>
                    </a:cubicBezTo>
                    <a:cubicBezTo>
                      <a:pt x="62411" y="120206"/>
                      <a:pt x="61083" y="120055"/>
                      <a:pt x="56422" y="119749"/>
                    </a:cubicBezTo>
                    <a:cubicBezTo>
                      <a:pt x="53427" y="116868"/>
                      <a:pt x="49100" y="113681"/>
                      <a:pt x="47100" y="108216"/>
                    </a:cubicBezTo>
                    <a:cubicBezTo>
                      <a:pt x="43272" y="97290"/>
                      <a:pt x="47100" y="81205"/>
                      <a:pt x="47266" y="72095"/>
                    </a:cubicBezTo>
                    <a:cubicBezTo>
                      <a:pt x="47433" y="67393"/>
                      <a:pt x="48266" y="51915"/>
                      <a:pt x="48433" y="44176"/>
                    </a:cubicBezTo>
                    <a:cubicBezTo>
                      <a:pt x="48766" y="39167"/>
                      <a:pt x="49266" y="35524"/>
                      <a:pt x="48433" y="23684"/>
                    </a:cubicBezTo>
                    <a:cubicBezTo>
                      <a:pt x="41277" y="25055"/>
                      <a:pt x="30288" y="26570"/>
                      <a:pt x="26294" y="26871"/>
                    </a:cubicBezTo>
                    <a:cubicBezTo>
                      <a:pt x="17644" y="25055"/>
                      <a:pt x="9155" y="26871"/>
                      <a:pt x="0" y="19589"/>
                    </a:cubicBezTo>
                    <a:cubicBezTo>
                      <a:pt x="1500" y="16096"/>
                      <a:pt x="2494" y="15037"/>
                      <a:pt x="6322" y="12909"/>
                    </a:cubicBezTo>
                    <a:cubicBezTo>
                      <a:pt x="18472" y="6234"/>
                      <a:pt x="45105" y="3348"/>
                      <a:pt x="61083" y="1682"/>
                    </a:cubicBezTo>
                    <a:cubicBezTo>
                      <a:pt x="71400" y="618"/>
                      <a:pt x="89044" y="317"/>
                      <a:pt x="92205" y="11"/>
                    </a:cubicBezTo>
                    <a:cubicBezTo>
                      <a:pt x="100527" y="-139"/>
                      <a:pt x="105188" y="1075"/>
                      <a:pt x="111177" y="2289"/>
                    </a:cubicBezTo>
                    <a:cubicBezTo>
                      <a:pt x="115505" y="7750"/>
                      <a:pt x="118666" y="10485"/>
                      <a:pt x="120000" y="19589"/>
                    </a:cubicBezTo>
                    <a:cubicBezTo>
                      <a:pt x="115838" y="21712"/>
                      <a:pt x="114838" y="22626"/>
                      <a:pt x="107350" y="22626"/>
                    </a:cubicBezTo>
                    <a:cubicBezTo>
                      <a:pt x="101861" y="18831"/>
                      <a:pt x="86377" y="19739"/>
                      <a:pt x="73066" y="20804"/>
                    </a:cubicBezTo>
                    <a:cubicBezTo>
                      <a:pt x="73400" y="27634"/>
                      <a:pt x="73233" y="34309"/>
                      <a:pt x="72733" y="39775"/>
                    </a:cubicBezTo>
                    <a:cubicBezTo>
                      <a:pt x="72400" y="48121"/>
                      <a:pt x="71900" y="69822"/>
                      <a:pt x="71733" y="768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9025" tIns="19025" rIns="19025" bIns="190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5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Shape 1905"/>
              <p:cNvSpPr/>
              <p:nvPr/>
            </p:nvSpPr>
            <p:spPr>
              <a:xfrm>
                <a:off x="64297" y="31629"/>
                <a:ext cx="57900" cy="59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07099" y="80479"/>
                    </a:moveTo>
                    <a:cubicBezTo>
                      <a:pt x="109256" y="77959"/>
                      <a:pt x="111407" y="75859"/>
                      <a:pt x="113994" y="75649"/>
                    </a:cubicBezTo>
                    <a:cubicBezTo>
                      <a:pt x="118519" y="75649"/>
                      <a:pt x="120676" y="78378"/>
                      <a:pt x="119815" y="84476"/>
                    </a:cubicBezTo>
                    <a:cubicBezTo>
                      <a:pt x="117871" y="98133"/>
                      <a:pt x="105161" y="111580"/>
                      <a:pt x="92015" y="118516"/>
                    </a:cubicBezTo>
                    <a:cubicBezTo>
                      <a:pt x="82964" y="122298"/>
                      <a:pt x="60338" y="118307"/>
                      <a:pt x="56460" y="112633"/>
                    </a:cubicBezTo>
                    <a:cubicBezTo>
                      <a:pt x="43314" y="92669"/>
                      <a:pt x="52577" y="58205"/>
                      <a:pt x="56673" y="35092"/>
                    </a:cubicBezTo>
                    <a:cubicBezTo>
                      <a:pt x="53443" y="38037"/>
                      <a:pt x="44175" y="35721"/>
                      <a:pt x="43314" y="33201"/>
                    </a:cubicBezTo>
                    <a:cubicBezTo>
                      <a:pt x="41376" y="35092"/>
                      <a:pt x="34046" y="64931"/>
                      <a:pt x="31029" y="73124"/>
                    </a:cubicBezTo>
                    <a:cubicBezTo>
                      <a:pt x="26073" y="86367"/>
                      <a:pt x="25213" y="91197"/>
                      <a:pt x="19391" y="94979"/>
                    </a:cubicBezTo>
                    <a:cubicBezTo>
                      <a:pt x="16375" y="97080"/>
                      <a:pt x="860" y="101077"/>
                      <a:pt x="0" y="93507"/>
                    </a:cubicBezTo>
                    <a:cubicBezTo>
                      <a:pt x="6251" y="86577"/>
                      <a:pt x="11207" y="76068"/>
                      <a:pt x="19179" y="44548"/>
                    </a:cubicBezTo>
                    <a:cubicBezTo>
                      <a:pt x="21766" y="34039"/>
                      <a:pt x="19179" y="837"/>
                      <a:pt x="28660" y="0"/>
                    </a:cubicBezTo>
                    <a:cubicBezTo>
                      <a:pt x="42884" y="628"/>
                      <a:pt x="44175" y="9246"/>
                      <a:pt x="53013" y="10718"/>
                    </a:cubicBezTo>
                    <a:cubicBezTo>
                      <a:pt x="68528" y="13237"/>
                      <a:pt x="72835" y="2729"/>
                      <a:pt x="84691" y="2310"/>
                    </a:cubicBezTo>
                    <a:cubicBezTo>
                      <a:pt x="91367" y="2100"/>
                      <a:pt x="96753" y="13447"/>
                      <a:pt x="95892" y="21436"/>
                    </a:cubicBezTo>
                    <a:cubicBezTo>
                      <a:pt x="95250" y="27738"/>
                      <a:pt x="92445" y="31520"/>
                      <a:pt x="90076" y="38665"/>
                    </a:cubicBezTo>
                    <a:cubicBezTo>
                      <a:pt x="85121" y="53584"/>
                      <a:pt x="79729" y="74806"/>
                      <a:pt x="81668" y="89096"/>
                    </a:cubicBezTo>
                    <a:cubicBezTo>
                      <a:pt x="82964" y="98552"/>
                      <a:pt x="91797" y="95189"/>
                      <a:pt x="97188" y="90778"/>
                    </a:cubicBezTo>
                    <a:cubicBezTo>
                      <a:pt x="101066" y="87624"/>
                      <a:pt x="103652" y="84261"/>
                      <a:pt x="107099" y="804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9025" tIns="19025" rIns="19025" bIns="190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5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Shape 1906"/>
              <p:cNvSpPr/>
              <p:nvPr/>
            </p:nvSpPr>
            <p:spPr>
              <a:xfrm>
                <a:off x="113558" y="33185"/>
                <a:ext cx="60900" cy="567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628" y="38611"/>
                    </a:moveTo>
                    <a:cubicBezTo>
                      <a:pt x="60628" y="35100"/>
                      <a:pt x="58584" y="29394"/>
                      <a:pt x="56338" y="29394"/>
                    </a:cubicBezTo>
                    <a:cubicBezTo>
                      <a:pt x="43889" y="30055"/>
                      <a:pt x="29395" y="53088"/>
                      <a:pt x="29395" y="78100"/>
                    </a:cubicBezTo>
                    <a:cubicBezTo>
                      <a:pt x="29395" y="84022"/>
                      <a:pt x="30009" y="86216"/>
                      <a:pt x="32255" y="86216"/>
                    </a:cubicBezTo>
                    <a:cubicBezTo>
                      <a:pt x="46134" y="86216"/>
                      <a:pt x="58790" y="59450"/>
                      <a:pt x="60628" y="39488"/>
                    </a:cubicBezTo>
                    <a:cubicBezTo>
                      <a:pt x="60628" y="39488"/>
                      <a:pt x="60628" y="38611"/>
                      <a:pt x="60628" y="38611"/>
                    </a:cubicBezTo>
                    <a:close/>
                    <a:moveTo>
                      <a:pt x="98390" y="115833"/>
                    </a:moveTo>
                    <a:cubicBezTo>
                      <a:pt x="92676" y="118905"/>
                      <a:pt x="86141" y="120000"/>
                      <a:pt x="79205" y="120000"/>
                    </a:cubicBezTo>
                    <a:cubicBezTo>
                      <a:pt x="65526" y="120000"/>
                      <a:pt x="57360" y="107494"/>
                      <a:pt x="56545" y="97844"/>
                    </a:cubicBezTo>
                    <a:cubicBezTo>
                      <a:pt x="48994" y="106838"/>
                      <a:pt x="33885" y="118022"/>
                      <a:pt x="21844" y="118022"/>
                    </a:cubicBezTo>
                    <a:cubicBezTo>
                      <a:pt x="4697" y="118022"/>
                      <a:pt x="0" y="90822"/>
                      <a:pt x="0" y="77661"/>
                    </a:cubicBezTo>
                    <a:cubicBezTo>
                      <a:pt x="0" y="39705"/>
                      <a:pt x="21844" y="0"/>
                      <a:pt x="54501" y="0"/>
                    </a:cubicBezTo>
                    <a:cubicBezTo>
                      <a:pt x="61036" y="0"/>
                      <a:pt x="70832" y="5705"/>
                      <a:pt x="72262" y="9433"/>
                    </a:cubicBezTo>
                    <a:cubicBezTo>
                      <a:pt x="72876" y="7238"/>
                      <a:pt x="78998" y="5266"/>
                      <a:pt x="81243" y="5266"/>
                    </a:cubicBezTo>
                    <a:cubicBezTo>
                      <a:pt x="85734" y="5266"/>
                      <a:pt x="92470" y="6583"/>
                      <a:pt x="92470" y="10088"/>
                    </a:cubicBezTo>
                    <a:cubicBezTo>
                      <a:pt x="92470" y="17988"/>
                      <a:pt x="83896" y="56600"/>
                      <a:pt x="83896" y="76122"/>
                    </a:cubicBezTo>
                    <a:cubicBezTo>
                      <a:pt x="83896" y="90383"/>
                      <a:pt x="89208" y="94111"/>
                      <a:pt x="92269" y="94111"/>
                    </a:cubicBezTo>
                    <a:cubicBezTo>
                      <a:pt x="94307" y="94111"/>
                      <a:pt x="96552" y="92794"/>
                      <a:pt x="98390" y="91477"/>
                    </a:cubicBezTo>
                    <a:cubicBezTo>
                      <a:pt x="101657" y="88627"/>
                      <a:pt x="104517" y="84677"/>
                      <a:pt x="107779" y="80733"/>
                    </a:cubicBezTo>
                    <a:cubicBezTo>
                      <a:pt x="109823" y="78100"/>
                      <a:pt x="111862" y="75905"/>
                      <a:pt x="114314" y="75683"/>
                    </a:cubicBezTo>
                    <a:cubicBezTo>
                      <a:pt x="118603" y="75683"/>
                      <a:pt x="120642" y="78538"/>
                      <a:pt x="119826" y="84900"/>
                    </a:cubicBezTo>
                    <a:cubicBezTo>
                      <a:pt x="118397" y="96744"/>
                      <a:pt x="107986" y="109905"/>
                      <a:pt x="98390" y="1158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9025" tIns="19025" rIns="19025" bIns="190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5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Shape 1907"/>
              <p:cNvSpPr/>
              <p:nvPr/>
            </p:nvSpPr>
            <p:spPr>
              <a:xfrm>
                <a:off x="164894" y="0"/>
                <a:ext cx="60600" cy="89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49844" y="62788"/>
                    </a:moveTo>
                    <a:cubicBezTo>
                      <a:pt x="43283" y="62788"/>
                      <a:pt x="35077" y="72977"/>
                      <a:pt x="33433" y="75350"/>
                    </a:cubicBezTo>
                    <a:cubicBezTo>
                      <a:pt x="30155" y="79955"/>
                      <a:pt x="27900" y="85394"/>
                      <a:pt x="27900" y="91672"/>
                    </a:cubicBezTo>
                    <a:cubicBezTo>
                      <a:pt x="27900" y="94044"/>
                      <a:pt x="26666" y="97672"/>
                      <a:pt x="32205" y="97672"/>
                    </a:cubicBezTo>
                    <a:cubicBezTo>
                      <a:pt x="40411" y="97672"/>
                      <a:pt x="55794" y="86650"/>
                      <a:pt x="56616" y="69488"/>
                    </a:cubicBezTo>
                    <a:cubicBezTo>
                      <a:pt x="54766" y="67116"/>
                      <a:pt x="54155" y="62788"/>
                      <a:pt x="49844" y="62788"/>
                    </a:cubicBezTo>
                    <a:close/>
                    <a:moveTo>
                      <a:pt x="88000" y="120000"/>
                    </a:moveTo>
                    <a:cubicBezTo>
                      <a:pt x="64616" y="120000"/>
                      <a:pt x="63794" y="113722"/>
                      <a:pt x="56205" y="107861"/>
                    </a:cubicBezTo>
                    <a:cubicBezTo>
                      <a:pt x="51077" y="112605"/>
                      <a:pt x="37744" y="118883"/>
                      <a:pt x="25433" y="118883"/>
                    </a:cubicBezTo>
                    <a:cubicBezTo>
                      <a:pt x="21950" y="118883"/>
                      <a:pt x="18666" y="118466"/>
                      <a:pt x="15588" y="117211"/>
                    </a:cubicBezTo>
                    <a:cubicBezTo>
                      <a:pt x="2255" y="112044"/>
                      <a:pt x="0" y="104511"/>
                      <a:pt x="0" y="94883"/>
                    </a:cubicBezTo>
                    <a:cubicBezTo>
                      <a:pt x="0" y="73394"/>
                      <a:pt x="19694" y="45766"/>
                      <a:pt x="51488" y="44650"/>
                    </a:cubicBezTo>
                    <a:cubicBezTo>
                      <a:pt x="53333" y="44650"/>
                      <a:pt x="56000" y="45072"/>
                      <a:pt x="58666" y="45766"/>
                    </a:cubicBezTo>
                    <a:cubicBezTo>
                      <a:pt x="59077" y="41583"/>
                      <a:pt x="59488" y="37394"/>
                      <a:pt x="60100" y="34466"/>
                    </a:cubicBezTo>
                    <a:cubicBezTo>
                      <a:pt x="62361" y="24416"/>
                      <a:pt x="64822" y="1116"/>
                      <a:pt x="74872" y="0"/>
                    </a:cubicBezTo>
                    <a:cubicBezTo>
                      <a:pt x="84922" y="838"/>
                      <a:pt x="92100" y="3072"/>
                      <a:pt x="92100" y="11161"/>
                    </a:cubicBezTo>
                    <a:cubicBezTo>
                      <a:pt x="92100" y="22044"/>
                      <a:pt x="86155" y="46883"/>
                      <a:pt x="86155" y="55255"/>
                    </a:cubicBezTo>
                    <a:lnTo>
                      <a:pt x="85744" y="59161"/>
                    </a:lnTo>
                    <a:cubicBezTo>
                      <a:pt x="85744" y="64044"/>
                      <a:pt x="82666" y="81350"/>
                      <a:pt x="82666" y="92511"/>
                    </a:cubicBezTo>
                    <a:cubicBezTo>
                      <a:pt x="82666" y="102561"/>
                      <a:pt x="86566" y="104927"/>
                      <a:pt x="90461" y="104927"/>
                    </a:cubicBezTo>
                    <a:cubicBezTo>
                      <a:pt x="92922" y="104927"/>
                      <a:pt x="95794" y="103672"/>
                      <a:pt x="98255" y="102416"/>
                    </a:cubicBezTo>
                    <a:cubicBezTo>
                      <a:pt x="103383" y="99905"/>
                      <a:pt x="109333" y="92372"/>
                      <a:pt x="114255" y="92372"/>
                    </a:cubicBezTo>
                    <a:cubicBezTo>
                      <a:pt x="117950" y="92372"/>
                      <a:pt x="120000" y="93766"/>
                      <a:pt x="120000" y="96700"/>
                    </a:cubicBezTo>
                    <a:cubicBezTo>
                      <a:pt x="120000" y="97116"/>
                      <a:pt x="119794" y="97672"/>
                      <a:pt x="119794" y="98233"/>
                    </a:cubicBezTo>
                    <a:cubicBezTo>
                      <a:pt x="118155" y="106744"/>
                      <a:pt x="102566" y="120000"/>
                      <a:pt x="88000" y="120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9025" tIns="19025" rIns="19025" bIns="190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5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Shape 1908"/>
              <p:cNvSpPr/>
              <p:nvPr/>
            </p:nvSpPr>
            <p:spPr>
              <a:xfrm>
                <a:off x="216230" y="19703"/>
                <a:ext cx="31200" cy="70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57350" y="19586"/>
                    </a:moveTo>
                    <a:cubicBezTo>
                      <a:pt x="41075" y="19586"/>
                      <a:pt x="35121" y="14471"/>
                      <a:pt x="35121" y="10764"/>
                    </a:cubicBezTo>
                    <a:cubicBezTo>
                      <a:pt x="35121" y="3707"/>
                      <a:pt x="45839" y="0"/>
                      <a:pt x="59732" y="0"/>
                    </a:cubicBezTo>
                    <a:cubicBezTo>
                      <a:pt x="71646" y="0"/>
                      <a:pt x="81173" y="5648"/>
                      <a:pt x="81173" y="9878"/>
                    </a:cubicBezTo>
                    <a:cubicBezTo>
                      <a:pt x="81173" y="14823"/>
                      <a:pt x="70455" y="19586"/>
                      <a:pt x="57350" y="19586"/>
                    </a:cubicBezTo>
                    <a:close/>
                    <a:moveTo>
                      <a:pt x="77997" y="115571"/>
                    </a:moveTo>
                    <a:cubicBezTo>
                      <a:pt x="60923" y="119806"/>
                      <a:pt x="39091" y="122628"/>
                      <a:pt x="21228" y="116275"/>
                    </a:cubicBezTo>
                    <a:cubicBezTo>
                      <a:pt x="11298" y="112750"/>
                      <a:pt x="2565" y="104103"/>
                      <a:pt x="581" y="96337"/>
                    </a:cubicBezTo>
                    <a:cubicBezTo>
                      <a:pt x="-2991" y="82399"/>
                      <a:pt x="10504" y="36879"/>
                      <a:pt x="26388" y="30526"/>
                    </a:cubicBezTo>
                    <a:cubicBezTo>
                      <a:pt x="31548" y="29998"/>
                      <a:pt x="66877" y="30702"/>
                      <a:pt x="69265" y="33524"/>
                    </a:cubicBezTo>
                    <a:cubicBezTo>
                      <a:pt x="77204" y="38639"/>
                      <a:pt x="52984" y="79044"/>
                      <a:pt x="52984" y="91926"/>
                    </a:cubicBezTo>
                    <a:cubicBezTo>
                      <a:pt x="55366" y="97926"/>
                      <a:pt x="62119" y="99158"/>
                      <a:pt x="77601" y="95985"/>
                    </a:cubicBezTo>
                    <a:cubicBezTo>
                      <a:pt x="83555" y="94747"/>
                      <a:pt x="89509" y="90518"/>
                      <a:pt x="95860" y="87338"/>
                    </a:cubicBezTo>
                    <a:cubicBezTo>
                      <a:pt x="99836" y="85221"/>
                      <a:pt x="103805" y="83455"/>
                      <a:pt x="108568" y="83279"/>
                    </a:cubicBezTo>
                    <a:cubicBezTo>
                      <a:pt x="116904" y="83279"/>
                      <a:pt x="121271" y="85573"/>
                      <a:pt x="119683" y="90694"/>
                    </a:cubicBezTo>
                    <a:cubicBezTo>
                      <a:pt x="116904" y="100220"/>
                      <a:pt x="96654" y="110808"/>
                      <a:pt x="77997" y="1155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9025" tIns="19025" rIns="19025" bIns="190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5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Shape 1909"/>
              <p:cNvSpPr/>
              <p:nvPr/>
            </p:nvSpPr>
            <p:spPr>
              <a:xfrm>
                <a:off x="242157" y="33704"/>
                <a:ext cx="57900" cy="55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97299" y="116637"/>
                    </a:moveTo>
                    <a:cubicBezTo>
                      <a:pt x="91298" y="119325"/>
                      <a:pt x="84006" y="120000"/>
                      <a:pt x="75428" y="120000"/>
                    </a:cubicBezTo>
                    <a:cubicBezTo>
                      <a:pt x="66208" y="120000"/>
                      <a:pt x="57847" y="114842"/>
                      <a:pt x="54201" y="108564"/>
                    </a:cubicBezTo>
                    <a:cubicBezTo>
                      <a:pt x="46909" y="97797"/>
                      <a:pt x="52699" y="63484"/>
                      <a:pt x="52915" y="46216"/>
                    </a:cubicBezTo>
                    <a:cubicBezTo>
                      <a:pt x="53342" y="42626"/>
                      <a:pt x="52699" y="34100"/>
                      <a:pt x="50128" y="34329"/>
                    </a:cubicBezTo>
                    <a:cubicBezTo>
                      <a:pt x="39190" y="41951"/>
                      <a:pt x="32330" y="59219"/>
                      <a:pt x="29116" y="74022"/>
                    </a:cubicBezTo>
                    <a:cubicBezTo>
                      <a:pt x="28684" y="92640"/>
                      <a:pt x="29327" y="104304"/>
                      <a:pt x="28258" y="115517"/>
                    </a:cubicBezTo>
                    <a:cubicBezTo>
                      <a:pt x="21392" y="119325"/>
                      <a:pt x="11319" y="117083"/>
                      <a:pt x="1882" y="116414"/>
                    </a:cubicBezTo>
                    <a:cubicBezTo>
                      <a:pt x="-2189" y="113270"/>
                      <a:pt x="1456" y="72004"/>
                      <a:pt x="2525" y="46216"/>
                    </a:cubicBezTo>
                    <a:cubicBezTo>
                      <a:pt x="2525" y="32980"/>
                      <a:pt x="3600" y="11898"/>
                      <a:pt x="5744" y="8982"/>
                    </a:cubicBezTo>
                    <a:cubicBezTo>
                      <a:pt x="7889" y="6294"/>
                      <a:pt x="23536" y="2704"/>
                      <a:pt x="31687" y="3824"/>
                    </a:cubicBezTo>
                    <a:cubicBezTo>
                      <a:pt x="34048" y="4276"/>
                      <a:pt x="32762" y="17284"/>
                      <a:pt x="32114" y="25804"/>
                    </a:cubicBezTo>
                    <a:cubicBezTo>
                      <a:pt x="42409" y="10777"/>
                      <a:pt x="55702" y="-434"/>
                      <a:pt x="61703" y="16"/>
                    </a:cubicBezTo>
                    <a:cubicBezTo>
                      <a:pt x="66851" y="462"/>
                      <a:pt x="78858" y="6969"/>
                      <a:pt x="82931" y="12573"/>
                    </a:cubicBezTo>
                    <a:cubicBezTo>
                      <a:pt x="85718" y="16386"/>
                      <a:pt x="82288" y="45090"/>
                      <a:pt x="81435" y="58098"/>
                    </a:cubicBezTo>
                    <a:cubicBezTo>
                      <a:pt x="80576" y="71329"/>
                      <a:pt x="75861" y="96676"/>
                      <a:pt x="87862" y="96676"/>
                    </a:cubicBezTo>
                    <a:cubicBezTo>
                      <a:pt x="90865" y="96676"/>
                      <a:pt x="95370" y="93760"/>
                      <a:pt x="97299" y="91742"/>
                    </a:cubicBezTo>
                    <a:cubicBezTo>
                      <a:pt x="100729" y="88826"/>
                      <a:pt x="103732" y="84789"/>
                      <a:pt x="107162" y="80752"/>
                    </a:cubicBezTo>
                    <a:cubicBezTo>
                      <a:pt x="109306" y="78059"/>
                      <a:pt x="111450" y="75818"/>
                      <a:pt x="114027" y="75595"/>
                    </a:cubicBezTo>
                    <a:cubicBezTo>
                      <a:pt x="118526" y="75595"/>
                      <a:pt x="120671" y="78511"/>
                      <a:pt x="119812" y="85012"/>
                    </a:cubicBezTo>
                    <a:cubicBezTo>
                      <a:pt x="118310" y="97122"/>
                      <a:pt x="108021" y="111926"/>
                      <a:pt x="97299" y="1166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9025" tIns="19025" rIns="19025" bIns="190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5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Shape 1910"/>
              <p:cNvSpPr/>
              <p:nvPr/>
            </p:nvSpPr>
            <p:spPr>
              <a:xfrm>
                <a:off x="289343" y="33185"/>
                <a:ext cx="60600" cy="843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47808" y="20524"/>
                    </a:moveTo>
                    <a:cubicBezTo>
                      <a:pt x="40629" y="25103"/>
                      <a:pt x="27299" y="38539"/>
                      <a:pt x="31196" y="55226"/>
                    </a:cubicBezTo>
                    <a:cubicBezTo>
                      <a:pt x="35916" y="56407"/>
                      <a:pt x="39813" y="55372"/>
                      <a:pt x="42067" y="53746"/>
                    </a:cubicBezTo>
                    <a:cubicBezTo>
                      <a:pt x="54165" y="45481"/>
                      <a:pt x="61549" y="35883"/>
                      <a:pt x="62165" y="21261"/>
                    </a:cubicBezTo>
                    <a:cubicBezTo>
                      <a:pt x="61343" y="19933"/>
                      <a:pt x="52732" y="17277"/>
                      <a:pt x="47808" y="20524"/>
                    </a:cubicBezTo>
                    <a:close/>
                    <a:moveTo>
                      <a:pt x="60111" y="89630"/>
                    </a:moveTo>
                    <a:cubicBezTo>
                      <a:pt x="42273" y="93765"/>
                      <a:pt x="26477" y="97011"/>
                      <a:pt x="27094" y="99965"/>
                    </a:cubicBezTo>
                    <a:cubicBezTo>
                      <a:pt x="27915" y="104393"/>
                      <a:pt x="43089" y="106019"/>
                      <a:pt x="49040" y="105872"/>
                    </a:cubicBezTo>
                    <a:cubicBezTo>
                      <a:pt x="55603" y="105726"/>
                      <a:pt x="60932" y="101737"/>
                      <a:pt x="60522" y="94800"/>
                    </a:cubicBezTo>
                    <a:cubicBezTo>
                      <a:pt x="60522" y="94800"/>
                      <a:pt x="60111" y="89630"/>
                      <a:pt x="60111" y="89630"/>
                    </a:cubicBezTo>
                    <a:close/>
                    <a:moveTo>
                      <a:pt x="83701" y="69252"/>
                    </a:moveTo>
                    <a:cubicBezTo>
                      <a:pt x="90880" y="66298"/>
                      <a:pt x="96209" y="63052"/>
                      <a:pt x="100107" y="60098"/>
                    </a:cubicBezTo>
                    <a:cubicBezTo>
                      <a:pt x="103799" y="57291"/>
                      <a:pt x="108513" y="51383"/>
                      <a:pt x="114464" y="50500"/>
                    </a:cubicBezTo>
                    <a:cubicBezTo>
                      <a:pt x="118767" y="50500"/>
                      <a:pt x="120000" y="52418"/>
                      <a:pt x="120000" y="56700"/>
                    </a:cubicBezTo>
                    <a:cubicBezTo>
                      <a:pt x="120000" y="64672"/>
                      <a:pt x="108107" y="73533"/>
                      <a:pt x="98464" y="77522"/>
                    </a:cubicBezTo>
                    <a:cubicBezTo>
                      <a:pt x="94771" y="79441"/>
                      <a:pt x="90058" y="81359"/>
                      <a:pt x="84723" y="82985"/>
                    </a:cubicBezTo>
                    <a:lnTo>
                      <a:pt x="85339" y="88746"/>
                    </a:lnTo>
                    <a:cubicBezTo>
                      <a:pt x="86777" y="103656"/>
                      <a:pt x="83290" y="117535"/>
                      <a:pt x="56424" y="119752"/>
                    </a:cubicBezTo>
                    <a:cubicBezTo>
                      <a:pt x="34067" y="121524"/>
                      <a:pt x="-3258" y="113698"/>
                      <a:pt x="228" y="99672"/>
                    </a:cubicBezTo>
                    <a:cubicBezTo>
                      <a:pt x="3509" y="86383"/>
                      <a:pt x="31196" y="87711"/>
                      <a:pt x="59089" y="79441"/>
                    </a:cubicBezTo>
                    <a:cubicBezTo>
                      <a:pt x="58678" y="75305"/>
                      <a:pt x="58268" y="71170"/>
                      <a:pt x="58268" y="67626"/>
                    </a:cubicBezTo>
                    <a:cubicBezTo>
                      <a:pt x="51089" y="73978"/>
                      <a:pt x="31813" y="82394"/>
                      <a:pt x="18277" y="76785"/>
                    </a:cubicBezTo>
                    <a:cubicBezTo>
                      <a:pt x="4947" y="71322"/>
                      <a:pt x="2687" y="63344"/>
                      <a:pt x="2687" y="53155"/>
                    </a:cubicBezTo>
                    <a:cubicBezTo>
                      <a:pt x="2687" y="41937"/>
                      <a:pt x="6585" y="33222"/>
                      <a:pt x="12531" y="24366"/>
                    </a:cubicBezTo>
                    <a:cubicBezTo>
                      <a:pt x="20737" y="11961"/>
                      <a:pt x="36937" y="737"/>
                      <a:pt x="56219" y="0"/>
                    </a:cubicBezTo>
                    <a:cubicBezTo>
                      <a:pt x="56219" y="0"/>
                      <a:pt x="67906" y="1035"/>
                      <a:pt x="71803" y="4872"/>
                    </a:cubicBezTo>
                    <a:cubicBezTo>
                      <a:pt x="78160" y="2216"/>
                      <a:pt x="86982" y="1181"/>
                      <a:pt x="88620" y="2807"/>
                    </a:cubicBezTo>
                    <a:cubicBezTo>
                      <a:pt x="93545" y="6937"/>
                      <a:pt x="84723" y="38094"/>
                      <a:pt x="83701" y="692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9025" tIns="19025" rIns="19025" bIns="190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5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Shape 1911"/>
              <p:cNvSpPr/>
              <p:nvPr/>
            </p:nvSpPr>
            <p:spPr>
              <a:xfrm>
                <a:off x="376993" y="5765"/>
                <a:ext cx="62100" cy="852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3151" y="62134"/>
                    </a:moveTo>
                    <a:cubicBezTo>
                      <a:pt x="3151" y="58244"/>
                      <a:pt x="3581" y="54665"/>
                      <a:pt x="4433" y="51397"/>
                    </a:cubicBezTo>
                    <a:cubicBezTo>
                      <a:pt x="4433" y="47190"/>
                      <a:pt x="4010" y="42523"/>
                      <a:pt x="3581" y="36611"/>
                    </a:cubicBezTo>
                    <a:cubicBezTo>
                      <a:pt x="2942" y="26650"/>
                      <a:pt x="2084" y="20426"/>
                      <a:pt x="1445" y="9066"/>
                    </a:cubicBezTo>
                    <a:cubicBezTo>
                      <a:pt x="4863" y="5951"/>
                      <a:pt x="14691" y="2372"/>
                      <a:pt x="24519" y="2837"/>
                    </a:cubicBezTo>
                    <a:cubicBezTo>
                      <a:pt x="26231" y="3618"/>
                      <a:pt x="27298" y="8285"/>
                      <a:pt x="27936" y="14820"/>
                    </a:cubicBezTo>
                    <a:cubicBezTo>
                      <a:pt x="31574" y="10776"/>
                      <a:pt x="35206" y="7197"/>
                      <a:pt x="39052" y="5017"/>
                    </a:cubicBezTo>
                    <a:cubicBezTo>
                      <a:pt x="50163" y="-1517"/>
                      <a:pt x="64905" y="-583"/>
                      <a:pt x="72813" y="1749"/>
                    </a:cubicBezTo>
                    <a:cubicBezTo>
                      <a:pt x="83494" y="4864"/>
                      <a:pt x="94819" y="15131"/>
                      <a:pt x="94819" y="28360"/>
                    </a:cubicBezTo>
                    <a:cubicBezTo>
                      <a:pt x="94819" y="47190"/>
                      <a:pt x="83279" y="60419"/>
                      <a:pt x="68108" y="67112"/>
                    </a:cubicBezTo>
                    <a:cubicBezTo>
                      <a:pt x="78365" y="67271"/>
                      <a:pt x="89690" y="65243"/>
                      <a:pt x="97383" y="60266"/>
                    </a:cubicBezTo>
                    <a:cubicBezTo>
                      <a:pt x="100586" y="58085"/>
                      <a:pt x="103794" y="55441"/>
                      <a:pt x="107212" y="52638"/>
                    </a:cubicBezTo>
                    <a:cubicBezTo>
                      <a:pt x="109347" y="50774"/>
                      <a:pt x="111482" y="49217"/>
                      <a:pt x="114046" y="49058"/>
                    </a:cubicBezTo>
                    <a:cubicBezTo>
                      <a:pt x="118537" y="49058"/>
                      <a:pt x="120672" y="51086"/>
                      <a:pt x="119819" y="55594"/>
                    </a:cubicBezTo>
                    <a:cubicBezTo>
                      <a:pt x="118322" y="63998"/>
                      <a:pt x="103365" y="74582"/>
                      <a:pt x="93108" y="78472"/>
                    </a:cubicBezTo>
                    <a:cubicBezTo>
                      <a:pt x="73236" y="85942"/>
                      <a:pt x="43752" y="79718"/>
                      <a:pt x="36697" y="74893"/>
                    </a:cubicBezTo>
                    <a:cubicBezTo>
                      <a:pt x="33709" y="72872"/>
                      <a:pt x="32856" y="63069"/>
                      <a:pt x="36697" y="61042"/>
                    </a:cubicBezTo>
                    <a:cubicBezTo>
                      <a:pt x="39905" y="59484"/>
                      <a:pt x="42893" y="59484"/>
                      <a:pt x="44819" y="59954"/>
                    </a:cubicBezTo>
                    <a:cubicBezTo>
                      <a:pt x="58065" y="58085"/>
                      <a:pt x="68752" y="41277"/>
                      <a:pt x="66187" y="31786"/>
                    </a:cubicBezTo>
                    <a:cubicBezTo>
                      <a:pt x="64052" y="23694"/>
                      <a:pt x="55077" y="19803"/>
                      <a:pt x="45887" y="21825"/>
                    </a:cubicBezTo>
                    <a:cubicBezTo>
                      <a:pt x="38838" y="23382"/>
                      <a:pt x="32212" y="31628"/>
                      <a:pt x="29010" y="41277"/>
                    </a:cubicBezTo>
                    <a:lnTo>
                      <a:pt x="29010" y="48906"/>
                    </a:lnTo>
                    <a:cubicBezTo>
                      <a:pt x="29219" y="49840"/>
                      <a:pt x="29433" y="50927"/>
                      <a:pt x="29433" y="51862"/>
                    </a:cubicBezTo>
                    <a:cubicBezTo>
                      <a:pt x="29219" y="59020"/>
                      <a:pt x="28795" y="74582"/>
                      <a:pt x="28366" y="83609"/>
                    </a:cubicBezTo>
                    <a:cubicBezTo>
                      <a:pt x="27936" y="95127"/>
                      <a:pt x="28366" y="116755"/>
                      <a:pt x="23666" y="119558"/>
                    </a:cubicBezTo>
                    <a:cubicBezTo>
                      <a:pt x="17899" y="120181"/>
                      <a:pt x="3151" y="120804"/>
                      <a:pt x="378" y="116449"/>
                    </a:cubicBezTo>
                    <a:cubicBezTo>
                      <a:pt x="-1333" y="112558"/>
                      <a:pt x="3366" y="82521"/>
                      <a:pt x="3151" y="621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9025" tIns="19025" rIns="19025" bIns="190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5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Shape 1912"/>
              <p:cNvSpPr/>
              <p:nvPr/>
            </p:nvSpPr>
            <p:spPr>
              <a:xfrm>
                <a:off x="429868" y="34223"/>
                <a:ext cx="59700" cy="546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13" y="62283"/>
                    </a:moveTo>
                    <a:cubicBezTo>
                      <a:pt x="51054" y="56350"/>
                      <a:pt x="42720" y="46311"/>
                      <a:pt x="38759" y="33305"/>
                    </a:cubicBezTo>
                    <a:cubicBezTo>
                      <a:pt x="29381" y="41750"/>
                      <a:pt x="26878" y="57944"/>
                      <a:pt x="26878" y="70038"/>
                    </a:cubicBezTo>
                    <a:cubicBezTo>
                      <a:pt x="26878" y="80988"/>
                      <a:pt x="32297" y="91027"/>
                      <a:pt x="41469" y="90800"/>
                    </a:cubicBezTo>
                    <a:cubicBezTo>
                      <a:pt x="52931" y="90800"/>
                      <a:pt x="58762" y="76655"/>
                      <a:pt x="60013" y="62283"/>
                    </a:cubicBezTo>
                    <a:close/>
                    <a:moveTo>
                      <a:pt x="98980" y="61138"/>
                    </a:moveTo>
                    <a:cubicBezTo>
                      <a:pt x="95232" y="65016"/>
                      <a:pt x="87937" y="67072"/>
                      <a:pt x="81893" y="67755"/>
                    </a:cubicBezTo>
                    <a:cubicBezTo>
                      <a:pt x="78977" y="95816"/>
                      <a:pt x="64387" y="120000"/>
                      <a:pt x="36050" y="120000"/>
                    </a:cubicBezTo>
                    <a:cubicBezTo>
                      <a:pt x="8959" y="120000"/>
                      <a:pt x="0" y="90800"/>
                      <a:pt x="0" y="68666"/>
                    </a:cubicBezTo>
                    <a:cubicBezTo>
                      <a:pt x="0" y="44488"/>
                      <a:pt x="12919" y="11405"/>
                      <a:pt x="35631" y="5933"/>
                    </a:cubicBezTo>
                    <a:cubicBezTo>
                      <a:pt x="37927" y="2283"/>
                      <a:pt x="41262" y="0"/>
                      <a:pt x="47093" y="0"/>
                    </a:cubicBezTo>
                    <a:cubicBezTo>
                      <a:pt x="66057" y="0"/>
                      <a:pt x="78145" y="20761"/>
                      <a:pt x="81474" y="43572"/>
                    </a:cubicBezTo>
                    <a:cubicBezTo>
                      <a:pt x="85647" y="43800"/>
                      <a:pt x="91272" y="42888"/>
                      <a:pt x="95020" y="38783"/>
                    </a:cubicBezTo>
                    <a:cubicBezTo>
                      <a:pt x="100438" y="34222"/>
                      <a:pt x="104192" y="28516"/>
                      <a:pt x="107526" y="24411"/>
                    </a:cubicBezTo>
                    <a:cubicBezTo>
                      <a:pt x="109610" y="21672"/>
                      <a:pt x="111693" y="19388"/>
                      <a:pt x="114190" y="19161"/>
                    </a:cubicBezTo>
                    <a:cubicBezTo>
                      <a:pt x="118570" y="19161"/>
                      <a:pt x="120653" y="22127"/>
                      <a:pt x="119821" y="28744"/>
                    </a:cubicBezTo>
                    <a:cubicBezTo>
                      <a:pt x="118570" y="39238"/>
                      <a:pt x="106068" y="53838"/>
                      <a:pt x="98980" y="611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9025" tIns="19025" rIns="19025" bIns="190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5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Shape 1913"/>
              <p:cNvSpPr/>
              <p:nvPr/>
            </p:nvSpPr>
            <p:spPr>
              <a:xfrm>
                <a:off x="471350" y="33704"/>
                <a:ext cx="59400" cy="570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47833" y="42622"/>
                    </a:moveTo>
                    <a:cubicBezTo>
                      <a:pt x="46361" y="51583"/>
                      <a:pt x="41750" y="66883"/>
                      <a:pt x="39438" y="73005"/>
                    </a:cubicBezTo>
                    <a:cubicBezTo>
                      <a:pt x="40277" y="77161"/>
                      <a:pt x="45733" y="82622"/>
                      <a:pt x="49300" y="85027"/>
                    </a:cubicBezTo>
                    <a:cubicBezTo>
                      <a:pt x="54127" y="88522"/>
                      <a:pt x="58950" y="86555"/>
                      <a:pt x="60422" y="81750"/>
                    </a:cubicBezTo>
                    <a:cubicBezTo>
                      <a:pt x="63144" y="72788"/>
                      <a:pt x="55177" y="52022"/>
                      <a:pt x="47833" y="42622"/>
                    </a:cubicBezTo>
                    <a:close/>
                    <a:moveTo>
                      <a:pt x="32727" y="11150"/>
                    </a:moveTo>
                    <a:cubicBezTo>
                      <a:pt x="33144" y="5683"/>
                      <a:pt x="37344" y="6338"/>
                      <a:pt x="41955" y="6122"/>
                    </a:cubicBezTo>
                    <a:cubicBezTo>
                      <a:pt x="44266" y="3277"/>
                      <a:pt x="49511" y="0"/>
                      <a:pt x="56222" y="0"/>
                    </a:cubicBezTo>
                    <a:cubicBezTo>
                      <a:pt x="59372" y="0"/>
                      <a:pt x="61261" y="1311"/>
                      <a:pt x="63983" y="3277"/>
                    </a:cubicBezTo>
                    <a:cubicBezTo>
                      <a:pt x="67555" y="5900"/>
                      <a:pt x="66505" y="12894"/>
                      <a:pt x="68394" y="17050"/>
                    </a:cubicBezTo>
                    <a:cubicBezTo>
                      <a:pt x="77200" y="36722"/>
                      <a:pt x="95244" y="66011"/>
                      <a:pt x="95244" y="82183"/>
                    </a:cubicBezTo>
                    <a:cubicBezTo>
                      <a:pt x="95244" y="86338"/>
                      <a:pt x="94194" y="89616"/>
                      <a:pt x="93777" y="92022"/>
                    </a:cubicBezTo>
                    <a:cubicBezTo>
                      <a:pt x="106361" y="85466"/>
                      <a:pt x="107411" y="74755"/>
                      <a:pt x="114127" y="74100"/>
                    </a:cubicBezTo>
                    <a:cubicBezTo>
                      <a:pt x="117900" y="74100"/>
                      <a:pt x="120000" y="76283"/>
                      <a:pt x="120000" y="80872"/>
                    </a:cubicBezTo>
                    <a:cubicBezTo>
                      <a:pt x="120000" y="93333"/>
                      <a:pt x="108672" y="107761"/>
                      <a:pt x="97761" y="114100"/>
                    </a:cubicBezTo>
                    <a:cubicBezTo>
                      <a:pt x="89788" y="117816"/>
                      <a:pt x="81188" y="120000"/>
                      <a:pt x="71955" y="120000"/>
                    </a:cubicBezTo>
                    <a:cubicBezTo>
                      <a:pt x="54755" y="120000"/>
                      <a:pt x="37133" y="115411"/>
                      <a:pt x="23916" y="95300"/>
                    </a:cubicBezTo>
                    <a:cubicBezTo>
                      <a:pt x="20138" y="102294"/>
                      <a:pt x="10277" y="114533"/>
                      <a:pt x="4405" y="114533"/>
                    </a:cubicBezTo>
                    <a:cubicBezTo>
                      <a:pt x="1466" y="114533"/>
                      <a:pt x="0" y="110816"/>
                      <a:pt x="0" y="106450"/>
                    </a:cubicBezTo>
                    <a:cubicBezTo>
                      <a:pt x="0" y="100544"/>
                      <a:pt x="2305" y="93116"/>
                      <a:pt x="6294" y="89838"/>
                    </a:cubicBezTo>
                    <a:cubicBezTo>
                      <a:pt x="23288" y="71038"/>
                      <a:pt x="30422" y="33661"/>
                      <a:pt x="32727" y="111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9025" tIns="19025" rIns="19025" bIns="190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5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Shape 1914"/>
              <p:cNvSpPr/>
              <p:nvPr/>
            </p:nvSpPr>
            <p:spPr>
              <a:xfrm>
                <a:off x="515945" y="16074"/>
                <a:ext cx="46500" cy="732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76508" y="120000"/>
                    </a:moveTo>
                    <a:cubicBezTo>
                      <a:pt x="36449" y="120000"/>
                      <a:pt x="24965" y="106722"/>
                      <a:pt x="25230" y="88338"/>
                    </a:cubicBezTo>
                    <a:cubicBezTo>
                      <a:pt x="25765" y="79150"/>
                      <a:pt x="27632" y="74722"/>
                      <a:pt x="30569" y="65022"/>
                    </a:cubicBezTo>
                    <a:cubicBezTo>
                      <a:pt x="34313" y="52766"/>
                      <a:pt x="39387" y="41361"/>
                      <a:pt x="41524" y="36427"/>
                    </a:cubicBezTo>
                    <a:cubicBezTo>
                      <a:pt x="42854" y="32683"/>
                      <a:pt x="42054" y="31316"/>
                      <a:pt x="38851" y="30977"/>
                    </a:cubicBezTo>
                    <a:cubicBezTo>
                      <a:pt x="34042" y="30466"/>
                      <a:pt x="19890" y="31827"/>
                      <a:pt x="12144" y="30638"/>
                    </a:cubicBezTo>
                    <a:cubicBezTo>
                      <a:pt x="4933" y="29616"/>
                      <a:pt x="-941" y="27916"/>
                      <a:pt x="124" y="19405"/>
                    </a:cubicBezTo>
                    <a:cubicBezTo>
                      <a:pt x="1995" y="17700"/>
                      <a:pt x="10808" y="16338"/>
                      <a:pt x="15882" y="15150"/>
                    </a:cubicBezTo>
                    <a:cubicBezTo>
                      <a:pt x="24965" y="13444"/>
                      <a:pt x="36449" y="12427"/>
                      <a:pt x="46327" y="11405"/>
                    </a:cubicBezTo>
                    <a:cubicBezTo>
                      <a:pt x="49535" y="11061"/>
                      <a:pt x="53273" y="9700"/>
                      <a:pt x="54339" y="8511"/>
                    </a:cubicBezTo>
                    <a:cubicBezTo>
                      <a:pt x="58348" y="4083"/>
                      <a:pt x="68761" y="0"/>
                      <a:pt x="77043" y="0"/>
                    </a:cubicBezTo>
                    <a:cubicBezTo>
                      <a:pt x="83719" y="172"/>
                      <a:pt x="88793" y="3572"/>
                      <a:pt x="88257" y="6977"/>
                    </a:cubicBezTo>
                    <a:cubicBezTo>
                      <a:pt x="87987" y="8850"/>
                      <a:pt x="90659" y="9361"/>
                      <a:pt x="93597" y="9022"/>
                    </a:cubicBezTo>
                    <a:cubicBezTo>
                      <a:pt x="96534" y="8677"/>
                      <a:pt x="98406" y="8850"/>
                      <a:pt x="101608" y="8850"/>
                    </a:cubicBezTo>
                    <a:cubicBezTo>
                      <a:pt x="105882" y="8850"/>
                      <a:pt x="112292" y="9872"/>
                      <a:pt x="111492" y="13788"/>
                    </a:cubicBezTo>
                    <a:cubicBezTo>
                      <a:pt x="112292" y="14977"/>
                      <a:pt x="110420" y="19405"/>
                      <a:pt x="110155" y="20427"/>
                    </a:cubicBezTo>
                    <a:cubicBezTo>
                      <a:pt x="108819" y="22977"/>
                      <a:pt x="106953" y="24850"/>
                      <a:pt x="100543" y="26044"/>
                    </a:cubicBezTo>
                    <a:cubicBezTo>
                      <a:pt x="95203" y="26894"/>
                      <a:pt x="91195" y="26894"/>
                      <a:pt x="84784" y="28255"/>
                    </a:cubicBezTo>
                    <a:cubicBezTo>
                      <a:pt x="80781" y="29105"/>
                      <a:pt x="79981" y="29616"/>
                      <a:pt x="78109" y="32338"/>
                    </a:cubicBezTo>
                    <a:cubicBezTo>
                      <a:pt x="73035" y="42894"/>
                      <a:pt x="62621" y="77616"/>
                      <a:pt x="62351" y="84083"/>
                    </a:cubicBezTo>
                    <a:cubicBezTo>
                      <a:pt x="62086" y="90044"/>
                      <a:pt x="69297" y="100255"/>
                      <a:pt x="83984" y="100427"/>
                    </a:cubicBezTo>
                    <a:cubicBezTo>
                      <a:pt x="91995" y="100594"/>
                      <a:pt x="98941" y="93788"/>
                      <a:pt x="104016" y="90211"/>
                    </a:cubicBezTo>
                    <a:cubicBezTo>
                      <a:pt x="106682" y="88172"/>
                      <a:pt x="109355" y="86466"/>
                      <a:pt x="112563" y="86300"/>
                    </a:cubicBezTo>
                    <a:cubicBezTo>
                      <a:pt x="118167" y="86300"/>
                      <a:pt x="120840" y="88511"/>
                      <a:pt x="119768" y="93444"/>
                    </a:cubicBezTo>
                    <a:cubicBezTo>
                      <a:pt x="117367" y="105872"/>
                      <a:pt x="96269" y="119488"/>
                      <a:pt x="76508" y="1200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lIns="19025" tIns="19025" rIns="19025" bIns="190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sz="1500">
                  <a:solidFill>
                    <a:srgbClr val="1C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4" name="Shape 1915"/>
            <p:cNvSpPr/>
            <p:nvPr/>
          </p:nvSpPr>
          <p:spPr>
            <a:xfrm>
              <a:off x="782783" y="1236380"/>
              <a:ext cx="233400" cy="467700"/>
            </a:xfrm>
            <a:prstGeom prst="rect">
              <a:avLst/>
            </a:prstGeom>
            <a:solidFill>
              <a:srgbClr val="3F2C1E"/>
            </a:solidFill>
            <a:ln>
              <a:noFill/>
            </a:ln>
          </p:spPr>
          <p:txBody>
            <a:bodyPr lIns="38075" tIns="38075" rIns="38075" bIns="380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3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6" name="Shape 18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0542" y="3902616"/>
            <a:ext cx="490555" cy="5486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001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quickly create new Visualforce Pages in Lightning</a:t>
            </a:r>
          </a:p>
          <a:p>
            <a:r>
              <a:rPr lang="en-US" dirty="0" smtClean="0"/>
              <a:t>How to display the right theme for your </a:t>
            </a:r>
            <a:r>
              <a:rPr lang="en-US" dirty="0"/>
              <a:t>V</a:t>
            </a:r>
            <a:r>
              <a:rPr lang="en-US" dirty="0" smtClean="0"/>
              <a:t>isualforce page</a:t>
            </a:r>
          </a:p>
          <a:p>
            <a:pPr lvl="0"/>
            <a:r>
              <a:rPr lang="en-US" dirty="0"/>
              <a:t>Find out how popular your pages are with </a:t>
            </a:r>
            <a:r>
              <a:rPr lang="en-US" dirty="0" err="1"/>
              <a:t>VisualforceAccessMetrics</a:t>
            </a:r>
            <a:endParaRPr lang="en" dirty="0"/>
          </a:p>
          <a:p>
            <a:pPr lvl="0"/>
            <a:r>
              <a:rPr lang="en-US" dirty="0"/>
              <a:t>How to pass data from Lightning to Visualforce</a:t>
            </a:r>
            <a:endParaRPr lang="en" dirty="0"/>
          </a:p>
          <a:p>
            <a:endParaRPr lang="en-US" dirty="0"/>
          </a:p>
        </p:txBody>
      </p:sp>
      <p:pic>
        <p:nvPicPr>
          <p:cNvPr id="4" name="Shape 360" descr="kloud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389844" y="3593777"/>
            <a:ext cx="810556" cy="1166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82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Thoughts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Session code and these slides -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github.com/mpsenn/trailheadx2017</a:t>
            </a:r>
            <a:endParaRPr lang="en-US" dirty="0" smtClean="0"/>
          </a:p>
          <a:p>
            <a:r>
              <a:rPr lang="en-US" dirty="0"/>
              <a:t>Communicating between Lightning Components and Visualforce </a:t>
            </a:r>
            <a:r>
              <a:rPr lang="en-US" dirty="0" smtClean="0"/>
              <a:t>Pages - </a:t>
            </a:r>
            <a:r>
              <a:rPr lang="en-US" dirty="0" smtClean="0">
                <a:hlinkClick r:id="rId4"/>
              </a:rPr>
              <a:t>Salesforce Developers Blog</a:t>
            </a:r>
            <a:endParaRPr lang="en-US" dirty="0" smtClean="0"/>
          </a:p>
          <a:p>
            <a:r>
              <a:rPr lang="en-US" dirty="0" smtClean="0"/>
              <a:t>Visualforce &amp; Lightning Experience </a:t>
            </a:r>
            <a:r>
              <a:rPr lang="en-US" dirty="0" smtClean="0">
                <a:hlinkClick r:id="rId5"/>
              </a:rPr>
              <a:t>Trailhead Module</a:t>
            </a:r>
            <a:endParaRPr lang="en-US" dirty="0"/>
          </a:p>
        </p:txBody>
      </p:sp>
      <p:pic>
        <p:nvPicPr>
          <p:cNvPr id="4" name="Shape 360" descr="kloudy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2389844" y="3593777"/>
            <a:ext cx="810556" cy="11662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37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Forward-Looking Statements</a:t>
            </a:r>
            <a:endParaRPr lang="en-US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67743" y="812061"/>
            <a:ext cx="8802523" cy="3057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148AD4"/>
              </a:buClr>
              <a:buFont typeface="Arial"/>
              <a:buChar char="•"/>
              <a:defRPr sz="3200" kern="1200">
                <a:solidFill>
                  <a:srgbClr val="033660"/>
                </a:solidFill>
                <a:latin typeface="Salesforce Sans Light"/>
                <a:ea typeface="+mn-ea"/>
                <a:cs typeface="Salesforce Sans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148AD4"/>
              </a:buClr>
              <a:buFont typeface="Arial"/>
              <a:buChar char="–"/>
              <a:defRPr sz="2800" kern="1200">
                <a:solidFill>
                  <a:srgbClr val="033660"/>
                </a:solidFill>
                <a:latin typeface="Salesforce Sans Light"/>
                <a:ea typeface="+mn-ea"/>
                <a:cs typeface="Salesforce Sans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148AD4"/>
              </a:buClr>
              <a:buFont typeface="Arial"/>
              <a:buChar char="•"/>
              <a:defRPr sz="2400" kern="1200">
                <a:solidFill>
                  <a:srgbClr val="033660"/>
                </a:solidFill>
                <a:latin typeface="Salesforce Sans Light"/>
                <a:ea typeface="+mn-ea"/>
                <a:cs typeface="Salesforce Sans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148AD4"/>
              </a:buClr>
              <a:buFont typeface="Arial"/>
              <a:buChar char="–"/>
              <a:defRPr sz="2000" kern="1200">
                <a:solidFill>
                  <a:srgbClr val="033660"/>
                </a:solidFill>
                <a:latin typeface="Salesforce Sans Light"/>
                <a:ea typeface="+mn-ea"/>
                <a:cs typeface="Salesforce Sans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148AD4"/>
              </a:buClr>
              <a:buFont typeface="Arial"/>
              <a:buChar char="»"/>
              <a:defRPr sz="2000" kern="1200">
                <a:solidFill>
                  <a:srgbClr val="033660"/>
                </a:solidFill>
                <a:latin typeface="Salesforce Sans Light"/>
                <a:ea typeface="+mn-ea"/>
                <a:cs typeface="Salesforce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38" lvl="0" indent="-7938" algn="just">
              <a:spcBef>
                <a:spcPts val="200"/>
              </a:spcBef>
              <a:buClr>
                <a:schemeClr val="dk1"/>
              </a:buClr>
              <a:buSzPct val="100000"/>
              <a:buNone/>
            </a:pPr>
            <a:r>
              <a:rPr lang="en" sz="1000" dirty="0"/>
              <a:t>Statement under the Private Securities Litigation Reform Act of 1995: This presentation may contain </a:t>
            </a:r>
            <a:r>
              <a:rPr lang="en" sz="1000" dirty="0" smtClean="0"/>
              <a:t>forward-looking</a:t>
            </a:r>
            <a:r>
              <a:rPr lang="en-US" sz="1000" dirty="0"/>
              <a:t> </a:t>
            </a:r>
            <a:r>
              <a:rPr lang="en" sz="1000" dirty="0" smtClean="0"/>
              <a:t>statements that</a:t>
            </a:r>
            <a:r>
              <a:rPr lang="en-US" sz="1000" dirty="0" smtClean="0"/>
              <a:t> </a:t>
            </a:r>
            <a:r>
              <a:rPr lang="en" sz="1000" dirty="0" smtClean="0"/>
              <a:t>involve risks, uncertainties, and assumptions. If any such uncertainties materialize or if any of the assumptions</a:t>
            </a:r>
            <a:r>
              <a:rPr lang="en-US" sz="1000" dirty="0" smtClean="0"/>
              <a:t> </a:t>
            </a:r>
            <a:r>
              <a:rPr lang="en" sz="1000" dirty="0" smtClean="0"/>
              <a:t>proves </a:t>
            </a:r>
            <a:r>
              <a:rPr lang="en" sz="1000" dirty="0"/>
              <a:t>incorrect, the </a:t>
            </a:r>
            <a:r>
              <a:rPr lang="en" sz="1000" dirty="0" smtClean="0"/>
              <a:t>results</a:t>
            </a:r>
            <a:r>
              <a:rPr lang="en-US" sz="1000" dirty="0"/>
              <a:t> </a:t>
            </a:r>
            <a:r>
              <a:rPr lang="en" sz="1000" dirty="0" smtClean="0"/>
              <a:t>of </a:t>
            </a:r>
            <a:r>
              <a:rPr lang="en" sz="1000" dirty="0"/>
              <a:t>salesforce.com, inc. could differ materially from the results expressed or implied by the </a:t>
            </a:r>
            <a:r>
              <a:rPr lang="en" sz="1000" dirty="0" smtClean="0"/>
              <a:t>forward</a:t>
            </a:r>
            <a:r>
              <a:rPr lang="en-US" sz="1000" dirty="0"/>
              <a:t> </a:t>
            </a:r>
            <a:r>
              <a:rPr lang="en" sz="1000" dirty="0" smtClean="0"/>
              <a:t>looking </a:t>
            </a:r>
            <a:r>
              <a:rPr lang="en" sz="1000" dirty="0"/>
              <a:t>statements we make. </a:t>
            </a:r>
            <a:r>
              <a:rPr lang="en" sz="1000" dirty="0" smtClean="0"/>
              <a:t>All</a:t>
            </a:r>
            <a:r>
              <a:rPr lang="en-US" sz="1000" dirty="0"/>
              <a:t> </a:t>
            </a:r>
            <a:r>
              <a:rPr lang="en" sz="1000" dirty="0" smtClean="0"/>
              <a:t>statements </a:t>
            </a:r>
            <a:r>
              <a:rPr lang="en" sz="1000" dirty="0"/>
              <a:t>other than statements of historical fact could be deemed </a:t>
            </a:r>
            <a:r>
              <a:rPr lang="en" sz="1000" dirty="0" smtClean="0"/>
              <a:t>forward-looking,</a:t>
            </a:r>
            <a:r>
              <a:rPr lang="en-US" sz="1000" dirty="0" smtClean="0"/>
              <a:t> </a:t>
            </a:r>
            <a:r>
              <a:rPr lang="en" sz="1000" dirty="0" smtClean="0"/>
              <a:t>including </a:t>
            </a:r>
            <a:r>
              <a:rPr lang="en" sz="1000" dirty="0"/>
              <a:t>any projections of product or </a:t>
            </a:r>
            <a:r>
              <a:rPr lang="en" sz="1000" dirty="0" smtClean="0"/>
              <a:t>service</a:t>
            </a:r>
            <a:r>
              <a:rPr lang="en-US" sz="1000" dirty="0" smtClean="0"/>
              <a:t> </a:t>
            </a:r>
            <a:r>
              <a:rPr lang="en" sz="1000" dirty="0" smtClean="0"/>
              <a:t>availability</a:t>
            </a:r>
            <a:r>
              <a:rPr lang="en" sz="1000" dirty="0"/>
              <a:t>, subscriber growth, earnings, revenues, or other financial items </a:t>
            </a:r>
            <a:r>
              <a:rPr lang="en" sz="1000" dirty="0" smtClean="0"/>
              <a:t>and</a:t>
            </a:r>
            <a:r>
              <a:rPr lang="en-US" sz="1000" dirty="0"/>
              <a:t> </a:t>
            </a:r>
            <a:r>
              <a:rPr lang="en" sz="1000" dirty="0" smtClean="0"/>
              <a:t>any </a:t>
            </a:r>
            <a:r>
              <a:rPr lang="en" sz="1000" dirty="0"/>
              <a:t>statements regarding strategies or plans </a:t>
            </a:r>
            <a:r>
              <a:rPr lang="en" sz="1000" dirty="0" smtClean="0"/>
              <a:t>of</a:t>
            </a:r>
            <a:r>
              <a:rPr lang="en-US" sz="1000" dirty="0" smtClean="0"/>
              <a:t> </a:t>
            </a:r>
            <a:r>
              <a:rPr lang="en" sz="1000" dirty="0" smtClean="0"/>
              <a:t>management </a:t>
            </a:r>
            <a:r>
              <a:rPr lang="en" sz="1000" dirty="0"/>
              <a:t>for future operations, statements of belief, any </a:t>
            </a:r>
            <a:r>
              <a:rPr lang="en" sz="1000" dirty="0" smtClean="0"/>
              <a:t>statements</a:t>
            </a:r>
            <a:r>
              <a:rPr lang="en-US" sz="1000" dirty="0"/>
              <a:t> </a:t>
            </a:r>
            <a:r>
              <a:rPr lang="en" sz="1000" dirty="0" smtClean="0"/>
              <a:t>concerning </a:t>
            </a:r>
            <a:r>
              <a:rPr lang="en" sz="1000" dirty="0"/>
              <a:t>new, planned, or upgraded services or </a:t>
            </a:r>
            <a:r>
              <a:rPr lang="en" sz="1000" dirty="0" smtClean="0"/>
              <a:t>technology</a:t>
            </a:r>
            <a:r>
              <a:rPr lang="en-US" sz="1000" dirty="0"/>
              <a:t> </a:t>
            </a:r>
            <a:r>
              <a:rPr lang="en" sz="1000" dirty="0" smtClean="0"/>
              <a:t>developments </a:t>
            </a:r>
            <a:r>
              <a:rPr lang="en" sz="1000" dirty="0"/>
              <a:t>and customer contracts or use of our services.</a:t>
            </a:r>
            <a:endParaRPr lang="en-US" sz="1000" dirty="0"/>
          </a:p>
          <a:p>
            <a:pPr marL="7938" lvl="0" indent="-7938" algn="just">
              <a:spcBef>
                <a:spcPts val="200"/>
              </a:spcBef>
              <a:buClr>
                <a:schemeClr val="dk1"/>
              </a:buClr>
              <a:buSzPct val="100000"/>
              <a:buNone/>
            </a:pPr>
            <a:endParaRPr lang="en" sz="1000" dirty="0"/>
          </a:p>
          <a:p>
            <a:pPr marL="7938" lvl="0" indent="-7938" algn="just">
              <a:spcBef>
                <a:spcPts val="200"/>
              </a:spcBef>
              <a:buClr>
                <a:schemeClr val="dk1"/>
              </a:buClr>
              <a:buSzPct val="100000"/>
              <a:buNone/>
            </a:pPr>
            <a:r>
              <a:rPr lang="en" sz="1000" dirty="0"/>
              <a:t>The risks and uncertainties referred to above include – but are not limited to – risks associated with developing and </a:t>
            </a:r>
            <a:r>
              <a:rPr lang="en" sz="1000" dirty="0" smtClean="0"/>
              <a:t>delivering</a:t>
            </a:r>
            <a:r>
              <a:rPr lang="en-US" sz="1000" dirty="0"/>
              <a:t> </a:t>
            </a:r>
            <a:r>
              <a:rPr lang="en" sz="1000" dirty="0" smtClean="0"/>
              <a:t>new</a:t>
            </a:r>
            <a:r>
              <a:rPr lang="en-US" sz="1000" dirty="0" smtClean="0"/>
              <a:t> </a:t>
            </a:r>
            <a:r>
              <a:rPr lang="en" sz="1000" dirty="0" smtClean="0"/>
              <a:t>functionality for our service, new products and services, our new business model, our past operating losses, possible</a:t>
            </a:r>
            <a:r>
              <a:rPr lang="en-US" sz="1000" dirty="0" smtClean="0"/>
              <a:t> </a:t>
            </a:r>
            <a:r>
              <a:rPr lang="en" sz="1000" dirty="0" smtClean="0"/>
              <a:t>fluctuations in our</a:t>
            </a:r>
            <a:r>
              <a:rPr lang="en-US" sz="1000" dirty="0"/>
              <a:t> </a:t>
            </a:r>
            <a:r>
              <a:rPr lang="en" sz="1000" dirty="0" smtClean="0"/>
              <a:t>operating </a:t>
            </a:r>
            <a:r>
              <a:rPr lang="en" sz="1000" dirty="0"/>
              <a:t>results and rate of growth, interruptions or delays in our Web hosting, breach of our </a:t>
            </a:r>
            <a:r>
              <a:rPr lang="en" sz="1000" dirty="0" smtClean="0"/>
              <a:t>security</a:t>
            </a:r>
            <a:r>
              <a:rPr lang="en-US" sz="1000" dirty="0"/>
              <a:t> </a:t>
            </a:r>
            <a:r>
              <a:rPr lang="en" sz="1000" dirty="0" smtClean="0"/>
              <a:t>measures</a:t>
            </a:r>
            <a:r>
              <a:rPr lang="en" sz="1000" dirty="0"/>
              <a:t>, the outcome of </a:t>
            </a:r>
            <a:r>
              <a:rPr lang="en" sz="1000" dirty="0" smtClean="0"/>
              <a:t>any</a:t>
            </a:r>
            <a:r>
              <a:rPr lang="en-US" sz="1000" dirty="0"/>
              <a:t> </a:t>
            </a:r>
            <a:r>
              <a:rPr lang="en" sz="1000" dirty="0" smtClean="0"/>
              <a:t>litigation</a:t>
            </a:r>
            <a:r>
              <a:rPr lang="en" sz="1000" dirty="0"/>
              <a:t>, risks associated with completed and any possible mergers and acquisitions, </a:t>
            </a:r>
            <a:r>
              <a:rPr lang="en" sz="1000" dirty="0" smtClean="0"/>
              <a:t>the</a:t>
            </a:r>
            <a:r>
              <a:rPr lang="en-US" sz="1000" dirty="0"/>
              <a:t> </a:t>
            </a:r>
            <a:r>
              <a:rPr lang="en" sz="1000" dirty="0" smtClean="0"/>
              <a:t>immature </a:t>
            </a:r>
            <a:r>
              <a:rPr lang="en" sz="1000" dirty="0"/>
              <a:t>market in which we operate, </a:t>
            </a:r>
            <a:r>
              <a:rPr lang="en" sz="1000" dirty="0" smtClean="0"/>
              <a:t>our</a:t>
            </a:r>
            <a:r>
              <a:rPr lang="en-US" sz="1000" dirty="0"/>
              <a:t> </a:t>
            </a:r>
            <a:r>
              <a:rPr lang="en" sz="1000" dirty="0" smtClean="0"/>
              <a:t>relatively </a:t>
            </a:r>
            <a:r>
              <a:rPr lang="en" sz="1000" dirty="0"/>
              <a:t>limited operating history, our ability to expand, retain, and motivate </a:t>
            </a:r>
            <a:r>
              <a:rPr lang="en" sz="1000" dirty="0" smtClean="0"/>
              <a:t>our</a:t>
            </a:r>
            <a:r>
              <a:rPr lang="en-US" sz="1000" dirty="0"/>
              <a:t> </a:t>
            </a:r>
            <a:r>
              <a:rPr lang="en" sz="1000" dirty="0" smtClean="0"/>
              <a:t>employees </a:t>
            </a:r>
            <a:r>
              <a:rPr lang="en" sz="1000" dirty="0"/>
              <a:t>and manage our growth, new releases of </a:t>
            </a:r>
            <a:r>
              <a:rPr lang="en" sz="1000" dirty="0" smtClean="0"/>
              <a:t>our</a:t>
            </a:r>
            <a:r>
              <a:rPr lang="en-US" sz="1000" dirty="0"/>
              <a:t> </a:t>
            </a:r>
            <a:r>
              <a:rPr lang="en" sz="1000" dirty="0" smtClean="0"/>
              <a:t>service </a:t>
            </a:r>
            <a:r>
              <a:rPr lang="en" sz="1000" dirty="0"/>
              <a:t>and successful </a:t>
            </a:r>
            <a:r>
              <a:rPr lang="en" sz="1000" dirty="0" smtClean="0"/>
              <a:t>customer</a:t>
            </a:r>
            <a:r>
              <a:rPr lang="en-US" sz="1000" dirty="0" smtClean="0"/>
              <a:t> </a:t>
            </a:r>
            <a:r>
              <a:rPr lang="en" sz="1000" dirty="0" smtClean="0"/>
              <a:t>deployment</a:t>
            </a:r>
            <a:r>
              <a:rPr lang="en" sz="1000" dirty="0"/>
              <a:t>, our limited </a:t>
            </a:r>
            <a:r>
              <a:rPr lang="en" sz="1000" dirty="0" smtClean="0"/>
              <a:t>history</a:t>
            </a:r>
            <a:r>
              <a:rPr lang="en-US" sz="1000" dirty="0"/>
              <a:t> </a:t>
            </a:r>
            <a:r>
              <a:rPr lang="en" sz="1000" dirty="0" smtClean="0"/>
              <a:t>reselling </a:t>
            </a:r>
            <a:r>
              <a:rPr lang="en" sz="1000" dirty="0"/>
              <a:t>non-salesforce.com products, and utilization </a:t>
            </a:r>
            <a:r>
              <a:rPr lang="en" sz="1000" dirty="0" smtClean="0"/>
              <a:t>and</a:t>
            </a:r>
            <a:r>
              <a:rPr lang="en-US" sz="1000" dirty="0"/>
              <a:t> </a:t>
            </a:r>
            <a:r>
              <a:rPr lang="en" sz="1000" dirty="0" smtClean="0"/>
              <a:t>selling </a:t>
            </a:r>
            <a:r>
              <a:rPr lang="en" sz="1000" dirty="0"/>
              <a:t>to </a:t>
            </a:r>
            <a:r>
              <a:rPr lang="en" sz="1000" dirty="0" smtClean="0"/>
              <a:t>larger</a:t>
            </a:r>
            <a:r>
              <a:rPr lang="en-US" sz="1000" dirty="0"/>
              <a:t> </a:t>
            </a:r>
            <a:r>
              <a:rPr lang="en" sz="1000" dirty="0" smtClean="0"/>
              <a:t>enterprise </a:t>
            </a:r>
            <a:r>
              <a:rPr lang="en" sz="1000" dirty="0"/>
              <a:t>customers. Further information on </a:t>
            </a:r>
            <a:r>
              <a:rPr lang="en" sz="1000" dirty="0" smtClean="0"/>
              <a:t>potential </a:t>
            </a:r>
            <a:r>
              <a:rPr lang="en" sz="1000" dirty="0"/>
              <a:t>factors that could affect the financial results of salesforce.com, inc. is included </a:t>
            </a:r>
            <a:r>
              <a:rPr lang="en" sz="1000" dirty="0" smtClean="0"/>
              <a:t>in</a:t>
            </a:r>
            <a:r>
              <a:rPr lang="en-US" sz="1000" dirty="0" smtClean="0"/>
              <a:t> </a:t>
            </a:r>
            <a:r>
              <a:rPr lang="en" sz="1000" dirty="0" smtClean="0"/>
              <a:t>our </a:t>
            </a:r>
            <a:r>
              <a:rPr lang="en" sz="1000" dirty="0"/>
              <a:t>annual report on Form 10-K </a:t>
            </a:r>
            <a:r>
              <a:rPr lang="en" sz="1000" dirty="0" smtClean="0"/>
              <a:t>for</a:t>
            </a:r>
            <a:r>
              <a:rPr lang="en-US" sz="1000" dirty="0" smtClean="0"/>
              <a:t> </a:t>
            </a:r>
            <a:r>
              <a:rPr lang="en" sz="1000" dirty="0" smtClean="0"/>
              <a:t>the </a:t>
            </a:r>
            <a:r>
              <a:rPr lang="en" sz="1000" dirty="0"/>
              <a:t>most recent fiscal year and in our quarterly report on Form 10-Q for the most </a:t>
            </a:r>
            <a:r>
              <a:rPr lang="en" sz="1000" dirty="0" smtClean="0"/>
              <a:t>recent</a:t>
            </a:r>
            <a:r>
              <a:rPr lang="en-US" sz="1000" dirty="0" smtClean="0"/>
              <a:t> </a:t>
            </a:r>
            <a:r>
              <a:rPr lang="en" sz="1000" dirty="0" smtClean="0"/>
              <a:t>fiscal quarter.</a:t>
            </a:r>
            <a:r>
              <a:rPr lang="en-US" sz="1000" dirty="0"/>
              <a:t> </a:t>
            </a:r>
            <a:r>
              <a:rPr lang="en" sz="1000" dirty="0" smtClean="0"/>
              <a:t>These </a:t>
            </a:r>
            <a:r>
              <a:rPr lang="en" sz="1000" dirty="0"/>
              <a:t>documents and </a:t>
            </a:r>
            <a:r>
              <a:rPr lang="en" sz="1000" dirty="0" smtClean="0"/>
              <a:t>others </a:t>
            </a:r>
            <a:r>
              <a:rPr lang="en" sz="1000" dirty="0"/>
              <a:t>containing important disclosures are available on the SEC Filings section of </a:t>
            </a:r>
            <a:r>
              <a:rPr lang="en" sz="1000" dirty="0" smtClean="0"/>
              <a:t>the</a:t>
            </a:r>
            <a:r>
              <a:rPr lang="en-US" sz="1000" dirty="0"/>
              <a:t> </a:t>
            </a:r>
            <a:r>
              <a:rPr lang="en" sz="1000" dirty="0" smtClean="0"/>
              <a:t>Investor </a:t>
            </a:r>
            <a:r>
              <a:rPr lang="en" sz="1000" dirty="0"/>
              <a:t>Information </a:t>
            </a:r>
            <a:r>
              <a:rPr lang="en" sz="1000" dirty="0" smtClean="0"/>
              <a:t>section</a:t>
            </a:r>
            <a:r>
              <a:rPr lang="en-US" sz="1000" dirty="0"/>
              <a:t> </a:t>
            </a:r>
            <a:r>
              <a:rPr lang="en" sz="1000" dirty="0" smtClean="0"/>
              <a:t>of </a:t>
            </a:r>
            <a:r>
              <a:rPr lang="en" sz="1000" dirty="0"/>
              <a:t>our </a:t>
            </a:r>
            <a:r>
              <a:rPr lang="en" sz="1000" dirty="0" smtClean="0"/>
              <a:t>Website</a:t>
            </a:r>
            <a:r>
              <a:rPr lang="en" sz="1000" dirty="0"/>
              <a:t>.</a:t>
            </a:r>
            <a:endParaRPr lang="en-US" sz="1000" dirty="0"/>
          </a:p>
          <a:p>
            <a:pPr marL="7938" lvl="0" indent="-7938" algn="just">
              <a:spcBef>
                <a:spcPts val="200"/>
              </a:spcBef>
              <a:buClr>
                <a:schemeClr val="dk1"/>
              </a:buClr>
              <a:buSzPct val="100000"/>
              <a:buNone/>
            </a:pPr>
            <a:endParaRPr lang="en" sz="1000" dirty="0"/>
          </a:p>
          <a:p>
            <a:pPr marL="7938" lvl="0" indent="-7938" algn="just">
              <a:spcBef>
                <a:spcPts val="200"/>
              </a:spcBef>
              <a:buNone/>
            </a:pPr>
            <a:r>
              <a:rPr lang="en" sz="1000" dirty="0"/>
              <a:t>Any unreleased services or features referenced in this or other presentations, press releases or public statements are </a:t>
            </a:r>
            <a:r>
              <a:rPr lang="en" sz="1000" dirty="0" smtClean="0"/>
              <a:t>not</a:t>
            </a:r>
            <a:r>
              <a:rPr lang="en-US" sz="1000" dirty="0"/>
              <a:t> </a:t>
            </a:r>
            <a:r>
              <a:rPr lang="en" sz="1000" dirty="0" smtClean="0"/>
              <a:t>currently </a:t>
            </a:r>
            <a:endParaRPr lang="en-US" sz="1000" dirty="0" smtClean="0"/>
          </a:p>
          <a:p>
            <a:pPr marL="7938" lvl="0" indent="-7938" algn="just">
              <a:spcBef>
                <a:spcPts val="200"/>
              </a:spcBef>
              <a:buNone/>
            </a:pPr>
            <a:r>
              <a:rPr lang="en" sz="1000" dirty="0" smtClean="0"/>
              <a:t>available</a:t>
            </a:r>
            <a:r>
              <a:rPr lang="en-US" sz="1000" dirty="0" smtClean="0"/>
              <a:t> </a:t>
            </a:r>
            <a:r>
              <a:rPr lang="en" sz="1000" dirty="0" smtClean="0"/>
              <a:t>and </a:t>
            </a:r>
            <a:r>
              <a:rPr lang="en" sz="1000" dirty="0"/>
              <a:t>may not be delivered on time or at all. Customers who purchase our services should </a:t>
            </a:r>
            <a:r>
              <a:rPr lang="en" sz="1000" dirty="0" smtClean="0"/>
              <a:t>make</a:t>
            </a:r>
            <a:r>
              <a:rPr lang="en-US" sz="1000" dirty="0" smtClean="0"/>
              <a:t> </a:t>
            </a:r>
            <a:r>
              <a:rPr lang="en" sz="1000" dirty="0" smtClean="0"/>
              <a:t>the</a:t>
            </a:r>
            <a:r>
              <a:rPr lang="en-US" sz="1000" dirty="0" smtClean="0"/>
              <a:t> </a:t>
            </a:r>
            <a:r>
              <a:rPr lang="en" sz="1000" dirty="0" smtClean="0"/>
              <a:t>purchase</a:t>
            </a:r>
            <a:r>
              <a:rPr lang="en-US" sz="1000" dirty="0" smtClean="0"/>
              <a:t> </a:t>
            </a:r>
            <a:r>
              <a:rPr lang="en" sz="1000" dirty="0" smtClean="0"/>
              <a:t>decisions </a:t>
            </a:r>
            <a:endParaRPr lang="en-US" sz="1000" dirty="0"/>
          </a:p>
          <a:p>
            <a:pPr marL="7938" lvl="0" indent="-7938" algn="just">
              <a:spcBef>
                <a:spcPts val="200"/>
              </a:spcBef>
              <a:buNone/>
            </a:pPr>
            <a:r>
              <a:rPr lang="en" sz="1000" dirty="0" smtClean="0"/>
              <a:t>based upon</a:t>
            </a:r>
            <a:r>
              <a:rPr lang="en-US" sz="1000" dirty="0" smtClean="0"/>
              <a:t> </a:t>
            </a:r>
            <a:r>
              <a:rPr lang="en" sz="1000" dirty="0" smtClean="0"/>
              <a:t>features </a:t>
            </a:r>
            <a:r>
              <a:rPr lang="en" sz="1000" dirty="0"/>
              <a:t>that are currently available. Salesforce.com, inc. assumes no obligation and does not intend </a:t>
            </a:r>
            <a:r>
              <a:rPr lang="en" sz="1000" dirty="0" smtClean="0"/>
              <a:t>to</a:t>
            </a:r>
            <a:r>
              <a:rPr lang="en-US" sz="1000" dirty="0"/>
              <a:t> </a:t>
            </a:r>
            <a:r>
              <a:rPr lang="en" sz="1000" dirty="0" smtClean="0"/>
              <a:t>update</a:t>
            </a:r>
            <a:endParaRPr lang="en-US" sz="1000" dirty="0" smtClean="0"/>
          </a:p>
          <a:p>
            <a:pPr marL="7938" lvl="0" indent="-7938" algn="just">
              <a:spcBef>
                <a:spcPts val="200"/>
              </a:spcBef>
              <a:buNone/>
            </a:pPr>
            <a:r>
              <a:rPr lang="en" sz="1000" dirty="0" smtClean="0"/>
              <a:t> </a:t>
            </a:r>
            <a:r>
              <a:rPr lang="en" sz="1000" dirty="0"/>
              <a:t>these </a:t>
            </a:r>
            <a:r>
              <a:rPr lang="en" sz="1000" dirty="0" smtClean="0"/>
              <a:t>forward-looking</a:t>
            </a:r>
            <a:r>
              <a:rPr lang="en-US" sz="1000" dirty="0"/>
              <a:t> </a:t>
            </a:r>
            <a:r>
              <a:rPr lang="en" sz="1000" dirty="0" smtClean="0"/>
              <a:t>statements</a:t>
            </a:r>
            <a:r>
              <a:rPr lang="en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810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and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75" y="539975"/>
            <a:ext cx="3899647" cy="16248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65015" y="2375941"/>
            <a:ext cx="4413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https://github.com/mpsenn/trailheadx2017</a:t>
            </a:r>
          </a:p>
        </p:txBody>
      </p:sp>
    </p:spTree>
    <p:extLst>
      <p:ext uri="{BB962C8B-B14F-4D97-AF65-F5344CB8AC3E}">
        <p14:creationId xmlns:p14="http://schemas.microsoft.com/office/powerpoint/2010/main" val="376200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66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04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Hands-On Example of including Visualforce in a Lightning Page layout</a:t>
            </a:r>
          </a:p>
          <a:p>
            <a:r>
              <a:rPr lang="en-US" dirty="0" smtClean="0"/>
              <a:t>Helping you to prioritize your migration story</a:t>
            </a:r>
          </a:p>
          <a:p>
            <a:r>
              <a:rPr lang="en-US" dirty="0" smtClean="0"/>
              <a:t>A Demonstration of handling Lightning Events within Visualforce</a:t>
            </a:r>
          </a:p>
        </p:txBody>
      </p:sp>
      <p:pic>
        <p:nvPicPr>
          <p:cNvPr id="5" name="Shape 225" descr="kloudy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8908" y="3117211"/>
            <a:ext cx="1127590" cy="16224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865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Visualforce Integration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72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2966" y="785733"/>
            <a:ext cx="7735648" cy="4168515"/>
            <a:chOff x="1383485" y="6340216"/>
            <a:chExt cx="9752002" cy="5253015"/>
          </a:xfrm>
        </p:grpSpPr>
        <p:pic>
          <p:nvPicPr>
            <p:cNvPr id="7" name="Picture 6"/>
            <p:cNvPicPr>
              <a:picLocks/>
            </p:cNvPicPr>
            <p:nvPr/>
          </p:nvPicPr>
          <p:blipFill>
            <a:blip r:embed="rId3" cstate="email">
              <a:alphaModFix amt="4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3485" y="11007715"/>
              <a:ext cx="9752002" cy="5855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roup 736"/>
            <p:cNvGrpSpPr/>
            <p:nvPr/>
          </p:nvGrpSpPr>
          <p:grpSpPr>
            <a:xfrm>
              <a:off x="1886482" y="6340216"/>
              <a:ext cx="8640044" cy="4972627"/>
              <a:chOff x="-50812" y="-58452"/>
              <a:chExt cx="8638917" cy="4972625"/>
            </a:xfrm>
            <a:effectLst/>
          </p:grpSpPr>
          <p:pic>
            <p:nvPicPr>
              <p:cNvPr id="9" name="SafariBrowserBar.png"/>
              <p:cNvPicPr/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41495" y="314295"/>
                <a:ext cx="6555930" cy="13658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" name="Retina-Display_Macbook-Pro_Cutout.png"/>
              <p:cNvPicPr/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50812" y="-58452"/>
                <a:ext cx="8638917" cy="49726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Code Snippet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718533" y="1189909"/>
            <a:ext cx="5109487" cy="3077203"/>
          </a:xfrm>
        </p:spPr>
        <p:txBody>
          <a:bodyPr/>
          <a:lstStyle/>
          <a:p>
            <a:pPr marL="0" marR="50800" lv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 dirty="0">
                <a:latin typeface="PT Mono" charset="0"/>
                <a:ea typeface="PT Mono" charset="0"/>
                <a:cs typeface="PT Mono" charset="0"/>
                <a:sym typeface="Courier New"/>
              </a:rPr>
              <a:t>&lt;</a:t>
            </a:r>
            <a:r>
              <a:rPr lang="en" sz="1100" dirty="0" err="1">
                <a:latin typeface="PT Mono" charset="0"/>
                <a:ea typeface="PT Mono" charset="0"/>
                <a:cs typeface="PT Mono" charset="0"/>
                <a:sym typeface="Courier New"/>
              </a:rPr>
              <a:t>blockquote</a:t>
            </a:r>
            <a:r>
              <a:rPr lang="en" sz="1100" dirty="0">
                <a:latin typeface="PT Mono" charset="0"/>
                <a:ea typeface="PT Mono" charset="0"/>
                <a:cs typeface="PT Mono" charset="0"/>
                <a:sym typeface="Courier New"/>
              </a:rPr>
              <a:t> class="twitter-tweet"&gt;</a:t>
            </a:r>
          </a:p>
          <a:p>
            <a:pPr marL="0" marR="50800" lv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 dirty="0">
                <a:latin typeface="PT Mono" charset="0"/>
                <a:ea typeface="PT Mono" charset="0"/>
                <a:cs typeface="PT Mono" charset="0"/>
                <a:sym typeface="Courier New"/>
              </a:rPr>
              <a:t>  &lt;a class="twitter-timeline"</a:t>
            </a:r>
          </a:p>
          <a:p>
            <a:pPr marL="0" marR="50800" lv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 dirty="0">
                <a:latin typeface="PT Mono" charset="0"/>
                <a:ea typeface="PT Mono" charset="0"/>
                <a:cs typeface="PT Mono" charset="0"/>
                <a:sym typeface="Courier New"/>
              </a:rPr>
              <a:t>      </a:t>
            </a:r>
            <a:r>
              <a:rPr lang="en" sz="1100" dirty="0" err="1">
                <a:latin typeface="PT Mono" charset="0"/>
                <a:ea typeface="PT Mono" charset="0"/>
                <a:cs typeface="PT Mono" charset="0"/>
                <a:sym typeface="Courier New"/>
              </a:rPr>
              <a:t>href</a:t>
            </a:r>
            <a:r>
              <a:rPr lang="en" sz="1100" dirty="0">
                <a:latin typeface="PT Mono" charset="0"/>
                <a:ea typeface="PT Mono" charset="0"/>
                <a:cs typeface="PT Mono" charset="0"/>
                <a:sym typeface="Courier New"/>
              </a:rPr>
              <a:t>="https://</a:t>
            </a:r>
            <a:r>
              <a:rPr lang="en" sz="1100" dirty="0" err="1">
                <a:latin typeface="PT Mono" charset="0"/>
                <a:ea typeface="PT Mono" charset="0"/>
                <a:cs typeface="PT Mono" charset="0"/>
                <a:sym typeface="Courier New"/>
              </a:rPr>
              <a:t>twitter.com</a:t>
            </a:r>
            <a:r>
              <a:rPr lang="en" sz="1100" dirty="0">
                <a:latin typeface="PT Mono" charset="0"/>
                <a:ea typeface="PT Mono" charset="0"/>
                <a:cs typeface="PT Mono" charset="0"/>
                <a:sym typeface="Courier New"/>
              </a:rPr>
              <a:t>/</a:t>
            </a:r>
            <a:r>
              <a:rPr lang="en" sz="1100" dirty="0">
                <a:solidFill>
                  <a:srgbClr val="FF0000"/>
                </a:solidFill>
                <a:latin typeface="PT Mono" charset="0"/>
                <a:ea typeface="PT Mono" charset="0"/>
                <a:cs typeface="PT Mono" charset="0"/>
                <a:sym typeface="Courier New"/>
              </a:rPr>
              <a:t>handle</a:t>
            </a:r>
            <a:r>
              <a:rPr lang="en" sz="1100" dirty="0">
                <a:latin typeface="PT Mono" charset="0"/>
                <a:ea typeface="PT Mono" charset="0"/>
                <a:cs typeface="PT Mono" charset="0"/>
                <a:sym typeface="Courier New"/>
              </a:rPr>
              <a:t>"</a:t>
            </a:r>
          </a:p>
          <a:p>
            <a:pPr marL="0" marR="50800" lv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 dirty="0">
                <a:latin typeface="PT Mono" charset="0"/>
                <a:ea typeface="PT Mono" charset="0"/>
                <a:cs typeface="PT Mono" charset="0"/>
                <a:sym typeface="Courier New"/>
              </a:rPr>
              <a:t>      data-chrome="</a:t>
            </a:r>
            <a:r>
              <a:rPr lang="en" sz="1100" dirty="0" err="1" smtClean="0">
                <a:latin typeface="PT Mono" charset="0"/>
                <a:ea typeface="PT Mono" charset="0"/>
                <a:cs typeface="PT Mono" charset="0"/>
                <a:sym typeface="Courier New"/>
              </a:rPr>
              <a:t>noheader,nofooter</a:t>
            </a:r>
            <a:r>
              <a:rPr lang="en" sz="1100" dirty="0" smtClean="0">
                <a:latin typeface="PT Mono" charset="0"/>
                <a:ea typeface="PT Mono" charset="0"/>
                <a:cs typeface="PT Mono" charset="0"/>
                <a:sym typeface="Courier New"/>
              </a:rPr>
              <a:t>”</a:t>
            </a:r>
            <a:endParaRPr lang="en-US" sz="1100" dirty="0" smtClean="0">
              <a:latin typeface="PT Mono" charset="0"/>
              <a:ea typeface="PT Mono" charset="0"/>
              <a:cs typeface="PT Mono" charset="0"/>
              <a:sym typeface="Courier New"/>
            </a:endParaRPr>
          </a:p>
          <a:p>
            <a:pPr marL="0" marR="50800" lv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100" dirty="0">
                <a:latin typeface="PT Mono" charset="0"/>
                <a:ea typeface="PT Mono" charset="0"/>
                <a:cs typeface="PT Mono" charset="0"/>
                <a:sym typeface="Courier New"/>
              </a:rPr>
              <a:t> </a:t>
            </a:r>
            <a:r>
              <a:rPr lang="en-US" sz="1100" dirty="0" smtClean="0">
                <a:latin typeface="PT Mono" charset="0"/>
                <a:ea typeface="PT Mono" charset="0"/>
                <a:cs typeface="PT Mono" charset="0"/>
                <a:sym typeface="Courier New"/>
              </a:rPr>
              <a:t>     </a:t>
            </a:r>
            <a:r>
              <a:rPr lang="en" sz="1100" dirty="0" smtClean="0">
                <a:latin typeface="PT Mono" charset="0"/>
                <a:ea typeface="PT Mono" charset="0"/>
                <a:cs typeface="PT Mono" charset="0"/>
                <a:sym typeface="Courier New"/>
              </a:rPr>
              <a:t>data-tweet-limit</a:t>
            </a:r>
            <a:r>
              <a:rPr lang="en" sz="1100" dirty="0">
                <a:latin typeface="PT Mono" charset="0"/>
                <a:ea typeface="PT Mono" charset="0"/>
                <a:cs typeface="PT Mono" charset="0"/>
                <a:sym typeface="Courier New"/>
              </a:rPr>
              <a:t>="1</a:t>
            </a:r>
            <a:r>
              <a:rPr lang="en" sz="1100" dirty="0" smtClean="0">
                <a:latin typeface="PT Mono" charset="0"/>
                <a:ea typeface="PT Mono" charset="0"/>
                <a:cs typeface="PT Mono" charset="0"/>
                <a:sym typeface="Courier New"/>
              </a:rPr>
              <a:t>"</a:t>
            </a:r>
            <a:endParaRPr lang="en-US" sz="1100" dirty="0">
              <a:latin typeface="PT Mono" charset="0"/>
              <a:ea typeface="PT Mono" charset="0"/>
              <a:cs typeface="PT Mono" charset="0"/>
              <a:sym typeface="Courier New"/>
            </a:endParaRPr>
          </a:p>
          <a:p>
            <a:pPr marL="0" marR="50800" lv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100" dirty="0">
                <a:latin typeface="PT Mono" charset="0"/>
                <a:ea typeface="PT Mono" charset="0"/>
                <a:cs typeface="PT Mono" charset="0"/>
                <a:sym typeface="Courier New"/>
              </a:rPr>
              <a:t>      </a:t>
            </a:r>
            <a:r>
              <a:rPr lang="en" sz="1100" dirty="0">
                <a:latin typeface="PT Mono" charset="0"/>
                <a:ea typeface="PT Mono" charset="0"/>
                <a:cs typeface="PT Mono" charset="0"/>
                <a:sym typeface="Courier New"/>
              </a:rPr>
              <a:t>height="250"&gt;</a:t>
            </a:r>
          </a:p>
          <a:p>
            <a:pPr marL="0" marR="50800" lv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 dirty="0">
                <a:latin typeface="PT Mono" charset="0"/>
                <a:ea typeface="PT Mono" charset="0"/>
                <a:cs typeface="PT Mono" charset="0"/>
                <a:sym typeface="Courier New"/>
              </a:rPr>
              <a:t>    Tweets by @</a:t>
            </a:r>
            <a:r>
              <a:rPr lang="en" sz="1100" dirty="0">
                <a:solidFill>
                  <a:srgbClr val="FF0000"/>
                </a:solidFill>
                <a:latin typeface="PT Mono" charset="0"/>
                <a:ea typeface="PT Mono" charset="0"/>
                <a:cs typeface="PT Mono" charset="0"/>
                <a:sym typeface="Courier New"/>
              </a:rPr>
              <a:t>handle</a:t>
            </a:r>
          </a:p>
          <a:p>
            <a:pPr marL="0" marR="50800" lv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 dirty="0">
                <a:latin typeface="PT Mono" charset="0"/>
                <a:ea typeface="PT Mono" charset="0"/>
                <a:cs typeface="PT Mono" charset="0"/>
                <a:sym typeface="Courier New"/>
              </a:rPr>
              <a:t>  &lt;/a&gt;</a:t>
            </a:r>
          </a:p>
          <a:p>
            <a:pPr marL="0" marR="50800" lv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 dirty="0">
                <a:latin typeface="PT Mono" charset="0"/>
                <a:ea typeface="PT Mono" charset="0"/>
                <a:cs typeface="PT Mono" charset="0"/>
                <a:sym typeface="Courier New"/>
              </a:rPr>
              <a:t>&lt;/</a:t>
            </a:r>
            <a:r>
              <a:rPr lang="en" sz="1100" dirty="0" err="1">
                <a:latin typeface="PT Mono" charset="0"/>
                <a:ea typeface="PT Mono" charset="0"/>
                <a:cs typeface="PT Mono" charset="0"/>
                <a:sym typeface="Courier New"/>
              </a:rPr>
              <a:t>blockquote</a:t>
            </a:r>
            <a:r>
              <a:rPr lang="en" sz="1100" dirty="0">
                <a:latin typeface="PT Mono" charset="0"/>
                <a:ea typeface="PT Mono" charset="0"/>
                <a:cs typeface="PT Mono" charset="0"/>
                <a:sym typeface="Courier New"/>
              </a:rPr>
              <a:t>&gt;</a:t>
            </a:r>
          </a:p>
          <a:p>
            <a:pPr marL="0" marR="50800" lvl="0" indent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 dirty="0">
                <a:latin typeface="PT Mono" charset="0"/>
                <a:ea typeface="PT Mono" charset="0"/>
                <a:cs typeface="PT Mono" charset="0"/>
                <a:sym typeface="Courier New"/>
              </a:rPr>
              <a:t>&lt;script </a:t>
            </a:r>
            <a:r>
              <a:rPr lang="en" sz="1100" dirty="0" err="1">
                <a:latin typeface="PT Mono" charset="0"/>
                <a:ea typeface="PT Mono" charset="0"/>
                <a:cs typeface="PT Mono" charset="0"/>
                <a:sym typeface="Courier New"/>
              </a:rPr>
              <a:t>async</a:t>
            </a:r>
            <a:r>
              <a:rPr lang="en" sz="1100" dirty="0">
                <a:latin typeface="PT Mono" charset="0"/>
                <a:ea typeface="PT Mono" charset="0"/>
                <a:cs typeface="PT Mono" charset="0"/>
                <a:sym typeface="Courier New"/>
              </a:rPr>
              <a:t>="" </a:t>
            </a:r>
            <a:r>
              <a:rPr lang="en" sz="1100" dirty="0" err="1">
                <a:latin typeface="PT Mono" charset="0"/>
                <a:ea typeface="PT Mono" charset="0"/>
                <a:cs typeface="PT Mono" charset="0"/>
                <a:sym typeface="Courier New"/>
              </a:rPr>
              <a:t>src</a:t>
            </a:r>
            <a:r>
              <a:rPr lang="en" sz="1100" dirty="0">
                <a:latin typeface="PT Mono" charset="0"/>
                <a:ea typeface="PT Mono" charset="0"/>
                <a:cs typeface="PT Mono" charset="0"/>
                <a:sym typeface="Courier New"/>
              </a:rPr>
              <a:t>="//</a:t>
            </a:r>
            <a:r>
              <a:rPr lang="en" sz="1100" dirty="0" err="1">
                <a:latin typeface="PT Mono" charset="0"/>
                <a:ea typeface="PT Mono" charset="0"/>
                <a:cs typeface="PT Mono" charset="0"/>
                <a:sym typeface="Courier New"/>
              </a:rPr>
              <a:t>platform.twitter.com</a:t>
            </a:r>
            <a:r>
              <a:rPr lang="en" sz="1100" dirty="0">
                <a:latin typeface="PT Mono" charset="0"/>
                <a:ea typeface="PT Mono" charset="0"/>
                <a:cs typeface="PT Mono" charset="0"/>
                <a:sym typeface="Courier New"/>
              </a:rPr>
              <a:t>/</a:t>
            </a:r>
            <a:r>
              <a:rPr lang="en" sz="1100" dirty="0" err="1">
                <a:latin typeface="PT Mono" charset="0"/>
                <a:ea typeface="PT Mono" charset="0"/>
                <a:cs typeface="PT Mono" charset="0"/>
                <a:sym typeface="Courier New"/>
              </a:rPr>
              <a:t>widgets.js</a:t>
            </a:r>
            <a:r>
              <a:rPr lang="en" sz="1100" dirty="0">
                <a:latin typeface="PT Mono" charset="0"/>
                <a:ea typeface="PT Mono" charset="0"/>
                <a:cs typeface="PT Mono" charset="0"/>
                <a:sym typeface="Courier New"/>
              </a:rPr>
              <a:t>" html-charset="utf-8" </a:t>
            </a:r>
            <a:r>
              <a:rPr lang="en" sz="1100" dirty="0" smtClean="0">
                <a:latin typeface="PT Mono" charset="0"/>
                <a:ea typeface="PT Mono" charset="0"/>
                <a:cs typeface="PT Mono" charset="0"/>
                <a:sym typeface="Courier New"/>
              </a:rPr>
              <a:t>/&gt;</a:t>
            </a:r>
            <a:endParaRPr lang="en" sz="1100" dirty="0">
              <a:latin typeface="PT Mono" charset="0"/>
              <a:ea typeface="PT Mono" charset="0"/>
              <a:cs typeface="PT Mono" charset="0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8379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 smtClean="0"/>
              <a:t>Create a </a:t>
            </a:r>
            <a:r>
              <a:rPr lang="en-US" dirty="0"/>
              <a:t>Twitter Handle</a:t>
            </a:r>
            <a:r>
              <a:rPr lang="en-US" dirty="0" smtClean="0"/>
              <a:t> custom field for Contact</a:t>
            </a:r>
          </a:p>
          <a:p>
            <a:pPr>
              <a:buFont typeface="Wingdings" charset="2"/>
              <a:buChar char="Ø"/>
            </a:pP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 smtClean="0"/>
              <a:t>Take the Twitter code snippet convert it to be used in Visualforce</a:t>
            </a:r>
          </a:p>
          <a:p>
            <a:pPr>
              <a:buFont typeface="Wingdings" charset="2"/>
              <a:buChar char="§"/>
            </a:pP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 smtClean="0"/>
              <a:t>Expose the Visualforce Page in the Contact standard layout.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8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a Twitter Handle custom field for </a:t>
            </a:r>
            <a:r>
              <a:rPr lang="en-US" dirty="0" smtClean="0"/>
              <a:t>Contact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1" t="12351" r="1047" b="47704"/>
          <a:stretch/>
        </p:blipFill>
        <p:spPr>
          <a:xfrm>
            <a:off x="3581972" y="2366170"/>
            <a:ext cx="4980827" cy="2054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" r="46015"/>
          <a:stretch/>
        </p:blipFill>
        <p:spPr>
          <a:xfrm>
            <a:off x="3581972" y="1041815"/>
            <a:ext cx="4936385" cy="11370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" t="12351" r="80504" b="47704"/>
          <a:stretch/>
        </p:blipFill>
        <p:spPr>
          <a:xfrm>
            <a:off x="825022" y="1221364"/>
            <a:ext cx="1567543" cy="28050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9000" y="1221365"/>
            <a:ext cx="39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1.</a:t>
            </a:r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73768" y="1498791"/>
            <a:ext cx="316259" cy="28875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73768" y="3605134"/>
            <a:ext cx="435504" cy="30729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175948" y="891915"/>
            <a:ext cx="303904" cy="26232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85950" y="1129459"/>
            <a:ext cx="39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85950" y="2623888"/>
            <a:ext cx="396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167266" y="3282846"/>
            <a:ext cx="397239" cy="17988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3" name="Shape 19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03577" y="2791236"/>
            <a:ext cx="1228777" cy="18197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48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/>
              <a:t>Create a Twitter Handle custom field for </a:t>
            </a:r>
            <a:r>
              <a:rPr lang="en-US" dirty="0" smtClean="0"/>
              <a:t>Contact</a:t>
            </a:r>
          </a:p>
          <a:p>
            <a:pPr>
              <a:buFont typeface="Wingdings" charset="2"/>
              <a:buChar char="Ø"/>
            </a:pPr>
            <a:endParaRPr lang="en-US" dirty="0"/>
          </a:p>
          <a:p>
            <a:pPr>
              <a:buFont typeface="Wingdings" charset="2"/>
              <a:buChar char="§"/>
            </a:pPr>
            <a:r>
              <a:rPr lang="en-US" dirty="0" smtClean="0"/>
              <a:t>Take the Twitter code snippet convert it to be used in Visualforce</a:t>
            </a:r>
          </a:p>
          <a:p>
            <a:pPr>
              <a:buFont typeface="Wingdings" charset="2"/>
              <a:buChar char="Ø"/>
            </a:pP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 smtClean="0"/>
              <a:t>Expose the Visualforce Page in the Contact standard layout.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453217" y="238708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railheaDX Colors - PPT">
      <a:dk1>
        <a:srgbClr val="1C1C1C"/>
      </a:dk1>
      <a:lt1>
        <a:srgbClr val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57392C"/>
      </a:accent6>
      <a:hlink>
        <a:srgbClr val="001871"/>
      </a:hlink>
      <a:folHlink>
        <a:srgbClr val="963C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04335"/>
        </a:solidFill>
        <a:ln>
          <a:noFill/>
        </a:ln>
        <a:effectLst/>
      </a:spPr>
      <a:bodyPr rtlCol="0" anchor="ctr"/>
      <a:lstStyle>
        <a:defPPr algn="ctr">
          <a:defRPr sz="2400" smtClean="0">
            <a:latin typeface="Salesforce Sans" charset="0"/>
            <a:ea typeface="Salesforce Sans" charset="0"/>
            <a:cs typeface="Salesforce Sans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5483</TotalTime>
  <Words>1625</Words>
  <Application>Microsoft Macintosh PowerPoint</Application>
  <PresentationFormat>On-screen Show (16:9)</PresentationFormat>
  <Paragraphs>164</Paragraphs>
  <Slides>32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Courier New</vt:lpstr>
      <vt:lpstr>PT Mono</vt:lpstr>
      <vt:lpstr>Salesforce Sans</vt:lpstr>
      <vt:lpstr>Salesforce Sans bold</vt:lpstr>
      <vt:lpstr>Salesforce Sans Light</vt:lpstr>
      <vt:lpstr>Wingdings</vt:lpstr>
      <vt:lpstr>Office Theme</vt:lpstr>
      <vt:lpstr>Hands-on with Visualforce  in Lightning</vt:lpstr>
      <vt:lpstr>PowerPoint Presentation</vt:lpstr>
      <vt:lpstr>Forward-Looking Statements</vt:lpstr>
      <vt:lpstr>Agenda</vt:lpstr>
      <vt:lpstr>Basic Visualforce Integration Demo</vt:lpstr>
      <vt:lpstr>Twitter Code Snippet</vt:lpstr>
      <vt:lpstr>Game Plan</vt:lpstr>
      <vt:lpstr>Add a Twitter Handle custom field for Contact</vt:lpstr>
      <vt:lpstr>Game Plan</vt:lpstr>
      <vt:lpstr>PowerPoint Presentation</vt:lpstr>
      <vt:lpstr>Converted to a Visualforce Page</vt:lpstr>
      <vt:lpstr>Game Plan</vt:lpstr>
      <vt:lpstr>Add Page to the Standard Layout</vt:lpstr>
      <vt:lpstr>Final Result</vt:lpstr>
      <vt:lpstr>Detecting the Experience</vt:lpstr>
      <vt:lpstr>Planning Your Migration</vt:lpstr>
      <vt:lpstr>Prioritizing Your Lightning Migration</vt:lpstr>
      <vt:lpstr>Example SOQL Queries</vt:lpstr>
      <vt:lpstr>Advanced Visualforce Integration</vt:lpstr>
      <vt:lpstr>Existing Visualforce Page</vt:lpstr>
      <vt:lpstr>Getting the components together</vt:lpstr>
      <vt:lpstr>Game Plan</vt:lpstr>
      <vt:lpstr>PowerPoint Presentation</vt:lpstr>
      <vt:lpstr>Event Handling Flow from Lightning to VF</vt:lpstr>
      <vt:lpstr>Handling Lightning Events in Visualforce</vt:lpstr>
      <vt:lpstr>Handling Lightning Events in Visualforce</vt:lpstr>
      <vt:lpstr>Handling Lightning Events in Visualforce</vt:lpstr>
      <vt:lpstr>Looking back</vt:lpstr>
      <vt:lpstr>Further Thoughts…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Salesforce.com</dc:creator>
  <cp:lastModifiedBy>Microsoft Office User</cp:lastModifiedBy>
  <cp:revision>159</cp:revision>
  <dcterms:created xsi:type="dcterms:W3CDTF">2017-04-25T19:08:56Z</dcterms:created>
  <dcterms:modified xsi:type="dcterms:W3CDTF">2017-06-26T21:00:18Z</dcterms:modified>
</cp:coreProperties>
</file>